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8" r:id="rId4"/>
    <p:sldId id="259" r:id="rId5"/>
    <p:sldId id="260" r:id="rId6"/>
    <p:sldId id="2134807031" r:id="rId7"/>
    <p:sldId id="2134807042" r:id="rId8"/>
    <p:sldId id="2134807035" r:id="rId9"/>
    <p:sldId id="2134807037" r:id="rId10"/>
    <p:sldId id="269" r:id="rId11"/>
    <p:sldId id="271" r:id="rId12"/>
    <p:sldId id="2146846896" r:id="rId13"/>
    <p:sldId id="267" r:id="rId14"/>
  </p:sldIdLst>
  <p:sldSz cx="18288000" cy="10287000"/>
  <p:notesSz cx="10287000" cy="18288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TT Norms Bold" panose="020B0604020202020204" charset="-52"/>
      <p:bold r:id="rId22"/>
    </p:embeddedFont>
    <p:embeddedFont>
      <p:font typeface="TT Norms Medium" panose="020B0604020202020204" charset="-52"/>
      <p:regular r:id="rId23"/>
    </p:embeddedFont>
    <p:embeddedFont>
      <p:font typeface="TT Norms Regular" panose="02000000000000000000" charset="0"/>
      <p:regular r:id="rId2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8" userDrawn="1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B61B7"/>
    <a:srgbClr val="FCFCFC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10"/>
  </p:normalViewPr>
  <p:slideViewPr>
    <p:cSldViewPr snapToGrid="0" snapToObjects="1">
      <p:cViewPr varScale="1">
        <p:scale>
          <a:sx n="51" d="100"/>
          <a:sy n="51" d="100"/>
        </p:scale>
        <p:origin x="208" y="56"/>
      </p:cViewPr>
      <p:guideLst>
        <p:guide orient="horz" pos="1698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4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1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+объект на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FCE37-BF54-3A92-7C53-D9520CF1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BBA6492-BC10-6FAF-78A3-3561D3F2665F}"/>
              </a:ext>
            </a:extLst>
          </p:cNvPr>
          <p:cNvSpPr/>
          <p:nvPr userDrawn="1"/>
        </p:nvSpPr>
        <p:spPr>
          <a:xfrm>
            <a:off x="8671500" y="2927744"/>
            <a:ext cx="9616500" cy="6603257"/>
          </a:xfrm>
          <a:prstGeom prst="roundRect">
            <a:avLst>
              <a:gd name="adj" fmla="val 4798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ln>
                <a:noFill/>
              </a:ln>
            </a:endParaRPr>
          </a:p>
        </p:txBody>
      </p:sp>
      <p:sp>
        <p:nvSpPr>
          <p:cNvPr id="12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46B1A448-F60A-5797-2D9F-8E28CFCE8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597" y="3796166"/>
            <a:ext cx="7887903" cy="5715444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194DE363-8B32-DDCB-8C57-A8D86E87D3B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3597" y="2926988"/>
            <a:ext cx="7887903" cy="869178"/>
          </a:xfrm>
        </p:spPr>
        <p:txBody>
          <a:bodyPr lIns="0" tIns="0">
            <a:normAutofit/>
          </a:bodyPr>
          <a:lstStyle>
            <a:lvl1pPr marL="0" indent="0" algn="l">
              <a:lnSpc>
                <a:spcPct val="90000"/>
              </a:lnSpc>
              <a:buNone/>
              <a:defRPr sz="3000">
                <a:latin typeface="TT Norms Medium" panose="02000803030000020003" pitchFamily="2" charset="-52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62EC16B-F856-7BA9-CEBD-5969663A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1500" y="2926988"/>
            <a:ext cx="9616500" cy="6584622"/>
          </a:xfrm>
          <a:prstGeom prst="roundRect">
            <a:avLst>
              <a:gd name="adj" fmla="val 4912"/>
            </a:avLst>
          </a:prstGeom>
        </p:spPr>
        <p:txBody>
          <a:bodyPr lIns="0" tIns="0"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167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+диаграмма на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FCE37-BF54-3A92-7C53-D9520CF1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BBA6492-BC10-6FAF-78A3-3561D3F2665F}"/>
              </a:ext>
            </a:extLst>
          </p:cNvPr>
          <p:cNvSpPr/>
          <p:nvPr userDrawn="1"/>
        </p:nvSpPr>
        <p:spPr>
          <a:xfrm>
            <a:off x="8671500" y="2927744"/>
            <a:ext cx="9616500" cy="6603257"/>
          </a:xfrm>
          <a:prstGeom prst="roundRect">
            <a:avLst>
              <a:gd name="adj" fmla="val 4798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ln>
                <a:noFill/>
              </a:ln>
            </a:endParaRPr>
          </a:p>
        </p:txBody>
      </p:sp>
      <p:sp>
        <p:nvSpPr>
          <p:cNvPr id="11" name="Диаграмма 10">
            <a:extLst>
              <a:ext uri="{FF2B5EF4-FFF2-40B4-BE49-F238E27FC236}">
                <a16:creationId xmlns:a16="http://schemas.microsoft.com/office/drawing/2014/main" id="{568914C2-2C5E-BBC1-0D2A-4CAD970F9A9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671500" y="2926556"/>
            <a:ext cx="9616500" cy="6585053"/>
          </a:xfrm>
          <a:prstGeom prst="roundRect">
            <a:avLst>
              <a:gd name="adj" fmla="val 5127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46B1A448-F60A-5797-2D9F-8E28CFCE8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597" y="3796166"/>
            <a:ext cx="7887903" cy="5715444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194DE363-8B32-DDCB-8C57-A8D86E87D3BA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3597" y="2926988"/>
            <a:ext cx="7887903" cy="869178"/>
          </a:xfrm>
        </p:spPr>
        <p:txBody>
          <a:bodyPr lIns="0" tIns="0">
            <a:normAutofit/>
          </a:bodyPr>
          <a:lstStyle>
            <a:lvl1pPr marL="0" indent="0" algn="l">
              <a:lnSpc>
                <a:spcPct val="90000"/>
              </a:lnSpc>
              <a:buNone/>
              <a:defRPr sz="3000">
                <a:latin typeface="TT Norms Medium" panose="02000803030000020003" pitchFamily="2" charset="-52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1837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1C794614-B479-0B79-2775-232F0AAAA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98" y="2780998"/>
            <a:ext cx="17219843" cy="6750000"/>
          </a:xfrm>
          <a:prstGeom prst="roundRect">
            <a:avLst>
              <a:gd name="adj" fmla="val 4179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7F34-96E4-E247-A816-248F2C82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8" y="1118989"/>
            <a:ext cx="17219843" cy="1662011"/>
          </a:xfrm>
        </p:spPr>
        <p:txBody>
          <a:bodyPr lIns="0" tIns="0"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2903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объект на плашк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D731354-D909-EAE0-4728-6ABD27FB086E}"/>
              </a:ext>
            </a:extLst>
          </p:cNvPr>
          <p:cNvSpPr/>
          <p:nvPr userDrawn="1"/>
        </p:nvSpPr>
        <p:spPr>
          <a:xfrm>
            <a:off x="513599" y="2780996"/>
            <a:ext cx="17219841" cy="6750002"/>
          </a:xfrm>
          <a:prstGeom prst="roundRect">
            <a:avLst>
              <a:gd name="adj" fmla="val 4004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ln>
                <a:noFill/>
              </a:ln>
            </a:endParaRP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F2B329D1-534B-646D-5036-4B4621D3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99" y="2780996"/>
            <a:ext cx="17219841" cy="6750002"/>
          </a:xfrm>
          <a:prstGeom prst="roundRect">
            <a:avLst>
              <a:gd name="adj" fmla="val 4073"/>
            </a:avLst>
          </a:prstGeom>
        </p:spPr>
        <p:txBody>
          <a:bodyPr lIns="0" tIns="0"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6A5229-A4A4-D831-D775-994CBFA6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9" y="1118990"/>
            <a:ext cx="17219841" cy="1662006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>
            <a:lvl1pPr>
              <a:defRPr>
                <a:solidFill>
                  <a:srgbClr val="002B8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83914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95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037686" y="1795128"/>
            <a:ext cx="16215522" cy="7205997"/>
          </a:xfrm>
        </p:spPr>
        <p:txBody>
          <a:bodyPr/>
          <a:lstStyle>
            <a:lvl1pPr>
              <a:defRPr sz="345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 marL="2742888" indent="0">
              <a:buNone/>
              <a:defRPr sz="24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4"/>
            <a:r>
              <a:rPr lang="ru-RU" dirty="0"/>
              <a:t>Рисунок, карта, фото, диаграмма, видео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6532466" y="9788016"/>
            <a:ext cx="1784245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66542" y="606996"/>
            <a:ext cx="15858046" cy="615672"/>
          </a:xfrm>
        </p:spPr>
        <p:txBody>
          <a:bodyPr>
            <a:noAutofit/>
          </a:bodyPr>
          <a:lstStyle>
            <a:lvl1pPr algn="l">
              <a:defRPr sz="33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7044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7F34-96E4-E247-A816-248F2C82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8" y="1118989"/>
            <a:ext cx="17219843" cy="1662011"/>
          </a:xfrm>
        </p:spPr>
        <p:txBody>
          <a:bodyPr lIns="0" tIns="0"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3334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7F34-96E4-E247-A816-248F2C82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8" y="1118990"/>
            <a:ext cx="17219843" cy="1721184"/>
          </a:xfrm>
        </p:spPr>
        <p:txBody>
          <a:bodyPr lIns="0" tIns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4895B6FD-F2E5-B1D3-388F-CBBC16863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597" y="3726002"/>
            <a:ext cx="8562903" cy="5535000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8EA8F84A-3622-E90D-02EA-677EF0A2498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3597" y="2848499"/>
            <a:ext cx="8562903" cy="869178"/>
          </a:xfrm>
        </p:spPr>
        <p:txBody>
          <a:bodyPr lIns="0" tIns="0">
            <a:normAutofit/>
          </a:bodyPr>
          <a:lstStyle>
            <a:lvl1pPr marL="0" indent="0" algn="l">
              <a:lnSpc>
                <a:spcPct val="90000"/>
              </a:lnSpc>
              <a:buNone/>
              <a:defRPr sz="3000">
                <a:latin typeface="TT Norms Medium" panose="02000803030000020003" pitchFamily="2" charset="-52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47E9D52A-5C82-FF0C-C82B-46CC6B90D182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9346500" y="3726002"/>
            <a:ext cx="8562903" cy="5535000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428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+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98C1BF-7B94-0D17-DA84-38C4FCB17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1400" y="2919941"/>
            <a:ext cx="9606600" cy="6603254"/>
          </a:xfrm>
          <a:prstGeom prst="roundRect">
            <a:avLst>
              <a:gd name="adj" fmla="val 5271"/>
            </a:avLst>
          </a:prstGeom>
        </p:spPr>
        <p:txBody>
          <a:bodyPr lIns="0" tIns="0"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7F34-96E4-E247-A816-248F2C82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8" y="1118990"/>
            <a:ext cx="17219843" cy="1721184"/>
          </a:xfrm>
        </p:spPr>
        <p:txBody>
          <a:bodyPr lIns="0" tIns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736BC7ED-641A-E039-AE11-0CABFA279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597" y="3796166"/>
            <a:ext cx="7887903" cy="5715444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2AD1131-2076-CD64-CDEA-0B073A4F636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3597" y="2926988"/>
            <a:ext cx="7887903" cy="869178"/>
          </a:xfrm>
        </p:spPr>
        <p:txBody>
          <a:bodyPr lIns="0" tIns="0">
            <a:normAutofit/>
          </a:bodyPr>
          <a:lstStyle>
            <a:lvl1pPr marL="0" indent="0" algn="l">
              <a:lnSpc>
                <a:spcPct val="90000"/>
              </a:lnSpc>
              <a:buNone/>
              <a:defRPr sz="3000">
                <a:latin typeface="TT Norms Medium" panose="02000803030000020003" pitchFamily="2" charset="-52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101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текст+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2E177892-00DE-B4F5-73E8-D0E9E9F49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3597" y="3796166"/>
            <a:ext cx="7887903" cy="5715444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AA16D317-4E8A-1553-5466-A1E0FFE0C8B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3597" y="2926988"/>
            <a:ext cx="7887903" cy="869178"/>
          </a:xfrm>
        </p:spPr>
        <p:txBody>
          <a:bodyPr lIns="0" tIns="0">
            <a:normAutofit/>
          </a:bodyPr>
          <a:lstStyle>
            <a:lvl1pPr marL="0" indent="0" algn="l">
              <a:lnSpc>
                <a:spcPct val="90000"/>
              </a:lnSpc>
              <a:buNone/>
              <a:defRPr sz="3000">
                <a:latin typeface="TT Norms Medium" panose="02000803030000020003" pitchFamily="2" charset="-52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2187DBBF-7248-33E0-0C43-C3A5086E70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81400" y="2919942"/>
            <a:ext cx="9606600" cy="6603255"/>
          </a:xfrm>
          <a:prstGeom prst="roundRect">
            <a:avLst>
              <a:gd name="adj" fmla="val 4838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FCE37-BF54-3A92-7C53-D9520CF1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8" y="1118989"/>
            <a:ext cx="17219843" cy="180095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159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ак+4 компон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0E61-E072-3EFC-9B65-6D14FE66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8" y="1118990"/>
            <a:ext cx="17219843" cy="937694"/>
          </a:xfrm>
        </p:spPr>
        <p:txBody>
          <a:bodyPr lIns="0" tIns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66A584C-59E8-2A69-C431-74F9502B453A}"/>
              </a:ext>
            </a:extLst>
          </p:cNvPr>
          <p:cNvSpPr/>
          <p:nvPr/>
        </p:nvSpPr>
        <p:spPr>
          <a:xfrm>
            <a:off x="9180000" y="6759602"/>
            <a:ext cx="9108000" cy="2838899"/>
          </a:xfrm>
          <a:prstGeom prst="roundRect">
            <a:avLst>
              <a:gd name="adj" fmla="val 10528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6FCC303-9244-0734-5044-441665A6879D}"/>
              </a:ext>
            </a:extLst>
          </p:cNvPr>
          <p:cNvSpPr/>
          <p:nvPr/>
        </p:nvSpPr>
        <p:spPr>
          <a:xfrm>
            <a:off x="0" y="6759602"/>
            <a:ext cx="9108000" cy="2838899"/>
          </a:xfrm>
          <a:prstGeom prst="roundRect">
            <a:avLst>
              <a:gd name="adj" fmla="val 10528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D4AC5FE-8A59-19D3-66FA-EB5F54A0CD4E}"/>
              </a:ext>
            </a:extLst>
          </p:cNvPr>
          <p:cNvSpPr/>
          <p:nvPr/>
        </p:nvSpPr>
        <p:spPr>
          <a:xfrm>
            <a:off x="0" y="3837097"/>
            <a:ext cx="9108000" cy="2838899"/>
          </a:xfrm>
          <a:prstGeom prst="roundRect">
            <a:avLst>
              <a:gd name="adj" fmla="val 10528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670A43A-5777-CAFE-5780-34103650BA70}"/>
              </a:ext>
            </a:extLst>
          </p:cNvPr>
          <p:cNvGrpSpPr/>
          <p:nvPr/>
        </p:nvGrpSpPr>
        <p:grpSpPr>
          <a:xfrm>
            <a:off x="549678" y="4351580"/>
            <a:ext cx="432000" cy="432000"/>
            <a:chOff x="6499277" y="2896856"/>
            <a:chExt cx="288000" cy="288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38ACF499-7B5B-A21D-C367-7E3EF5AEDB79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86FFFC-297D-3300-6963-AB07C4E3A476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01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C626B2E-097F-CB3D-CB5A-1308C7B66714}"/>
              </a:ext>
            </a:extLst>
          </p:cNvPr>
          <p:cNvGrpSpPr/>
          <p:nvPr/>
        </p:nvGrpSpPr>
        <p:grpSpPr>
          <a:xfrm>
            <a:off x="9738932" y="7257800"/>
            <a:ext cx="432000" cy="432000"/>
            <a:chOff x="6499277" y="2896856"/>
            <a:chExt cx="288000" cy="288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1FCADF9-496E-CD4E-3B17-53EF754DB0ED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D5CEB7-16F7-DF63-056E-DB06B4A85A15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04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4C24BEE-472F-1428-390A-896CD84FB2E3}"/>
              </a:ext>
            </a:extLst>
          </p:cNvPr>
          <p:cNvGrpSpPr/>
          <p:nvPr/>
        </p:nvGrpSpPr>
        <p:grpSpPr>
          <a:xfrm>
            <a:off x="539694" y="7266570"/>
            <a:ext cx="432000" cy="432000"/>
            <a:chOff x="6499277" y="2896856"/>
            <a:chExt cx="288000" cy="288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8D18DF3B-BA8C-A8C0-09D8-E3E9650FD48A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62D67C-74BB-F51A-47D8-0BA0F3DCF505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03</a:t>
              </a:r>
            </a:p>
          </p:txBody>
        </p:sp>
      </p:grpSp>
      <p:sp>
        <p:nvSpPr>
          <p:cNvPr id="27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8CB1EAF8-7C28-4A8A-8693-8E38737858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86460" y="4885653"/>
            <a:ext cx="7476545" cy="1481988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C4D0B03F-7AB1-21CC-945B-F9D1CFB1EDF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89778" y="4381327"/>
            <a:ext cx="7476545" cy="499847"/>
          </a:xfrm>
        </p:spPr>
        <p:txBody>
          <a:bodyPr lIns="0" tIns="0">
            <a:normAutofit/>
          </a:bodyPr>
          <a:lstStyle>
            <a:lvl1pPr marL="0" indent="0" algn="l">
              <a:lnSpc>
                <a:spcPct val="90000"/>
              </a:lnSpc>
              <a:buNone/>
              <a:defRPr sz="2700">
                <a:latin typeface="TT Norms Medium" panose="02000803030000020003" pitchFamily="2" charset="-52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37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166C2DF1-D282-4522-7331-7C7D0181A52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194781" y="7800035"/>
            <a:ext cx="7476545" cy="1481988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9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1CC8059D-4F11-3808-AC73-4FF66C724D2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374956" y="7800033"/>
            <a:ext cx="7476545" cy="1481988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7B70228-D0B8-CB00-C434-C3D87E66B9B7}"/>
              </a:ext>
            </a:extLst>
          </p:cNvPr>
          <p:cNvSpPr/>
          <p:nvPr/>
        </p:nvSpPr>
        <p:spPr>
          <a:xfrm>
            <a:off x="9180000" y="3837097"/>
            <a:ext cx="9108000" cy="2838899"/>
          </a:xfrm>
          <a:prstGeom prst="roundRect">
            <a:avLst>
              <a:gd name="adj" fmla="val 10528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0637EA6-0EB9-D0AE-CEB8-A5EBD3463FB1}"/>
              </a:ext>
            </a:extLst>
          </p:cNvPr>
          <p:cNvGrpSpPr/>
          <p:nvPr/>
        </p:nvGrpSpPr>
        <p:grpSpPr>
          <a:xfrm>
            <a:off x="9729678" y="4351578"/>
            <a:ext cx="432000" cy="432000"/>
            <a:chOff x="6499277" y="2896856"/>
            <a:chExt cx="288000" cy="2880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4F1CAD-AA41-10E6-D9D2-795EAFCA9AA7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19D8E34-9A7A-D5FD-95CE-D4A43F9FEAB2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02</a:t>
              </a:r>
              <a:endParaRPr lang="ru-RU" sz="1800" dirty="0">
                <a:solidFill>
                  <a:schemeClr val="bg1"/>
                </a:solidFill>
                <a:latin typeface="TT Norms Medium" panose="02000803030000020003" pitchFamily="2" charset="-52"/>
              </a:endParaRPr>
            </a:p>
          </p:txBody>
        </p:sp>
      </p:grpSp>
      <p:sp>
        <p:nvSpPr>
          <p:cNvPr id="48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0A88B0B5-89F3-7AC5-7FDD-347524D4C66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374956" y="4885653"/>
            <a:ext cx="7476545" cy="1481988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2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32153D58-CF53-A7D1-E4A7-9363AF07BA0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0374956" y="4349444"/>
            <a:ext cx="7476545" cy="531729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rgbClr val="002B89"/>
                </a:solidFill>
                <a:latin typeface="TT Norms Medium" panose="020008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3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0AD9ED3E-00C0-57AE-D0E5-85098DE3350B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10374956" y="7249557"/>
            <a:ext cx="7476545" cy="531729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rgbClr val="002B89"/>
                </a:solidFill>
                <a:latin typeface="TT Norms Medium" panose="020008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4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D5FE65E2-7CAF-8857-64BC-85D9C568A29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187857" y="7249557"/>
            <a:ext cx="7476545" cy="531729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700">
                <a:solidFill>
                  <a:srgbClr val="002B89"/>
                </a:solidFill>
                <a:latin typeface="TT Norms Medium" panose="020008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5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444C11CB-3CA5-C37B-873A-CE0916F29DBA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513598" y="2093013"/>
            <a:ext cx="17219843" cy="531729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002B89"/>
                </a:solidFill>
                <a:latin typeface="TT Norms Medium" panose="020008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077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ак+6 компон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2D05DC9-88A9-0E5D-A0AA-D0EB083C8CE2}"/>
              </a:ext>
            </a:extLst>
          </p:cNvPr>
          <p:cNvSpPr/>
          <p:nvPr userDrawn="1"/>
        </p:nvSpPr>
        <p:spPr>
          <a:xfrm>
            <a:off x="6118340" y="3837097"/>
            <a:ext cx="6051321" cy="2838899"/>
          </a:xfrm>
          <a:prstGeom prst="roundRect">
            <a:avLst>
              <a:gd name="adj" fmla="val 5495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0E61-E072-3EFC-9B65-6D14FE66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8" y="1118990"/>
            <a:ext cx="17219843" cy="937694"/>
          </a:xfrm>
        </p:spPr>
        <p:txBody>
          <a:bodyPr lIns="0" tIns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D4AC5FE-8A59-19D3-66FA-EB5F54A0CD4E}"/>
              </a:ext>
            </a:extLst>
          </p:cNvPr>
          <p:cNvSpPr/>
          <p:nvPr/>
        </p:nvSpPr>
        <p:spPr>
          <a:xfrm>
            <a:off x="0" y="3837097"/>
            <a:ext cx="6051321" cy="2838899"/>
          </a:xfrm>
          <a:prstGeom prst="roundRect">
            <a:avLst>
              <a:gd name="adj" fmla="val 5495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670A43A-5777-CAFE-5780-34103650BA70}"/>
              </a:ext>
            </a:extLst>
          </p:cNvPr>
          <p:cNvGrpSpPr/>
          <p:nvPr/>
        </p:nvGrpSpPr>
        <p:grpSpPr>
          <a:xfrm>
            <a:off x="549678" y="4351580"/>
            <a:ext cx="432000" cy="432000"/>
            <a:chOff x="6499277" y="2896856"/>
            <a:chExt cx="288000" cy="288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38ACF499-7B5B-A21D-C367-7E3EF5AEDB79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86FFFC-297D-3300-6963-AB07C4E3A476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01</a:t>
              </a:r>
            </a:p>
          </p:txBody>
        </p:sp>
      </p:grpSp>
      <p:sp>
        <p:nvSpPr>
          <p:cNvPr id="27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8CB1EAF8-7C28-4A8A-8693-8E38737858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86460" y="4885653"/>
            <a:ext cx="4312541" cy="1481988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C4D0B03F-7AB1-21CC-945B-F9D1CFB1EDF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89778" y="4381327"/>
            <a:ext cx="4330085" cy="498242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90000"/>
              </a:lnSpc>
              <a:buNone/>
              <a:defRPr sz="2700">
                <a:latin typeface="TT Norms Medium" panose="02000803030000020003" pitchFamily="2" charset="-52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5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444C11CB-3CA5-C37B-873A-CE0916F29DBA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513598" y="2093013"/>
            <a:ext cx="17219843" cy="531729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002B89"/>
                </a:solidFill>
                <a:latin typeface="TT Norms Medium" panose="020008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31B00C1-7D0F-C5F6-5BE0-7BF1E7CC102D}"/>
              </a:ext>
            </a:extLst>
          </p:cNvPr>
          <p:cNvGrpSpPr/>
          <p:nvPr userDrawn="1"/>
        </p:nvGrpSpPr>
        <p:grpSpPr>
          <a:xfrm>
            <a:off x="6668018" y="4351578"/>
            <a:ext cx="432000" cy="432000"/>
            <a:chOff x="6499277" y="2896856"/>
            <a:chExt cx="288000" cy="288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3FEC4453-AF84-815A-8DE1-27DF4AED8FE8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889414-0439-8254-AADC-3AF659EC26F3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02</a:t>
              </a:r>
            </a:p>
          </p:txBody>
        </p:sp>
      </p:grpSp>
      <p:sp>
        <p:nvSpPr>
          <p:cNvPr id="18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D67F2D09-05B3-671C-EA5E-52EC266FA36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7304800" y="4885653"/>
            <a:ext cx="4312541" cy="1481988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Текст 109">
            <a:extLst>
              <a:ext uri="{FF2B5EF4-FFF2-40B4-BE49-F238E27FC236}">
                <a16:creationId xmlns:a16="http://schemas.microsoft.com/office/drawing/2014/main" id="{04B6697C-0753-11A9-683B-22ED4C787A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4801" y="4381328"/>
            <a:ext cx="4312539" cy="49824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1EDF02EA-A75E-3655-4AD4-90F57CD3BC52}"/>
              </a:ext>
            </a:extLst>
          </p:cNvPr>
          <p:cNvSpPr/>
          <p:nvPr userDrawn="1"/>
        </p:nvSpPr>
        <p:spPr>
          <a:xfrm>
            <a:off x="12243344" y="3837097"/>
            <a:ext cx="6051321" cy="2838899"/>
          </a:xfrm>
          <a:prstGeom prst="roundRect">
            <a:avLst>
              <a:gd name="adj" fmla="val 5495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6F811F6-9928-1770-1B5C-ACE805B8B147}"/>
              </a:ext>
            </a:extLst>
          </p:cNvPr>
          <p:cNvGrpSpPr/>
          <p:nvPr userDrawn="1"/>
        </p:nvGrpSpPr>
        <p:grpSpPr>
          <a:xfrm>
            <a:off x="12793022" y="4351578"/>
            <a:ext cx="432000" cy="432000"/>
            <a:chOff x="6499277" y="2896856"/>
            <a:chExt cx="288000" cy="288000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8F1CF09-F903-F679-A2A1-96C361A9585B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855E20B-2B0E-9E21-ABF9-EE1A3B74BCB9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03</a:t>
              </a:r>
            </a:p>
          </p:txBody>
        </p:sp>
      </p:grpSp>
      <p:sp>
        <p:nvSpPr>
          <p:cNvPr id="33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65082FFA-9F09-9C57-E03F-062ECFB22DEA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13429804" y="4885653"/>
            <a:ext cx="4312541" cy="1481988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09">
            <a:extLst>
              <a:ext uri="{FF2B5EF4-FFF2-40B4-BE49-F238E27FC236}">
                <a16:creationId xmlns:a16="http://schemas.microsoft.com/office/drawing/2014/main" id="{DEF6A4F1-FF23-FFDB-BC9C-4CFAFA334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29805" y="4381328"/>
            <a:ext cx="4312539" cy="49824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24B23A71-36B0-C8CA-B1E2-D404F953FF78}"/>
              </a:ext>
            </a:extLst>
          </p:cNvPr>
          <p:cNvSpPr/>
          <p:nvPr userDrawn="1"/>
        </p:nvSpPr>
        <p:spPr>
          <a:xfrm>
            <a:off x="6118340" y="6774538"/>
            <a:ext cx="6051321" cy="2838899"/>
          </a:xfrm>
          <a:prstGeom prst="roundRect">
            <a:avLst>
              <a:gd name="adj" fmla="val 5495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D36E2CA0-CC6E-DA67-7373-9261D8826BDF}"/>
              </a:ext>
            </a:extLst>
          </p:cNvPr>
          <p:cNvSpPr/>
          <p:nvPr userDrawn="1"/>
        </p:nvSpPr>
        <p:spPr>
          <a:xfrm>
            <a:off x="0" y="6774538"/>
            <a:ext cx="6051321" cy="2838899"/>
          </a:xfrm>
          <a:prstGeom prst="roundRect">
            <a:avLst>
              <a:gd name="adj" fmla="val 5495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1F9DE128-C447-CBD7-A6DB-DD6311611C87}"/>
              </a:ext>
            </a:extLst>
          </p:cNvPr>
          <p:cNvGrpSpPr/>
          <p:nvPr userDrawn="1"/>
        </p:nvGrpSpPr>
        <p:grpSpPr>
          <a:xfrm>
            <a:off x="549678" y="7289019"/>
            <a:ext cx="432000" cy="432000"/>
            <a:chOff x="6499277" y="2896856"/>
            <a:chExt cx="288000" cy="288000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6586CA8C-97F7-D0CD-E419-5770DDB5EE25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CFA790-CFE9-D00D-FB80-A67D31946368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04</a:t>
              </a:r>
            </a:p>
          </p:txBody>
        </p:sp>
      </p:grpSp>
      <p:sp>
        <p:nvSpPr>
          <p:cNvPr id="42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68C8D183-9B03-16AD-C679-336896FCB666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1186460" y="7823094"/>
            <a:ext cx="4312541" cy="1481988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6C14FE3-6912-CC04-4A01-F10F543D641F}"/>
              </a:ext>
            </a:extLst>
          </p:cNvPr>
          <p:cNvGrpSpPr/>
          <p:nvPr userDrawn="1"/>
        </p:nvGrpSpPr>
        <p:grpSpPr>
          <a:xfrm>
            <a:off x="6668018" y="7289019"/>
            <a:ext cx="432000" cy="432000"/>
            <a:chOff x="6499277" y="2896856"/>
            <a:chExt cx="288000" cy="288000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2C247034-B358-9A60-EAB8-192DA3BC8836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4C2CD2E-6AF5-DAFE-5268-101134280EDF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05</a:t>
              </a:r>
            </a:p>
          </p:txBody>
        </p:sp>
      </p:grpSp>
      <p:sp>
        <p:nvSpPr>
          <p:cNvPr id="56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AD09907F-436C-7DB7-8183-E1E92138FAB7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304800" y="7823094"/>
            <a:ext cx="4312541" cy="1481988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109">
            <a:extLst>
              <a:ext uri="{FF2B5EF4-FFF2-40B4-BE49-F238E27FC236}">
                <a16:creationId xmlns:a16="http://schemas.microsoft.com/office/drawing/2014/main" id="{80A5C140-2B30-456F-1BF9-6F3DD8DE5E2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04801" y="7318769"/>
            <a:ext cx="4312539" cy="49824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76B98CE9-4B47-3F7C-9898-BC0D73D8555C}"/>
              </a:ext>
            </a:extLst>
          </p:cNvPr>
          <p:cNvSpPr/>
          <p:nvPr userDrawn="1"/>
        </p:nvSpPr>
        <p:spPr>
          <a:xfrm>
            <a:off x="12243344" y="6774538"/>
            <a:ext cx="6051321" cy="2838899"/>
          </a:xfrm>
          <a:prstGeom prst="roundRect">
            <a:avLst>
              <a:gd name="adj" fmla="val 5495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9FA647A-DAE4-0331-83B9-55A4898AD7E3}"/>
              </a:ext>
            </a:extLst>
          </p:cNvPr>
          <p:cNvGrpSpPr/>
          <p:nvPr userDrawn="1"/>
        </p:nvGrpSpPr>
        <p:grpSpPr>
          <a:xfrm>
            <a:off x="12793022" y="7289019"/>
            <a:ext cx="432000" cy="432000"/>
            <a:chOff x="6499277" y="2896856"/>
            <a:chExt cx="288000" cy="288000"/>
          </a:xfrm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B11EDB14-CAC8-651F-71EA-E8C1B7DFCFD3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64060DB-E3A1-0F75-6D13-E81FFC258D29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06</a:t>
              </a:r>
            </a:p>
          </p:txBody>
        </p:sp>
      </p:grpSp>
      <p:sp>
        <p:nvSpPr>
          <p:cNvPr id="62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0726F4C3-785F-03CD-53BF-4611EDED9E2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3429804" y="7823094"/>
            <a:ext cx="4312541" cy="1481988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3" name="Текст 109">
            <a:extLst>
              <a:ext uri="{FF2B5EF4-FFF2-40B4-BE49-F238E27FC236}">
                <a16:creationId xmlns:a16="http://schemas.microsoft.com/office/drawing/2014/main" id="{BC2F5E55-E8C6-DD5F-2DA6-D30A59293D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3429805" y="7318769"/>
            <a:ext cx="4312539" cy="49824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6" name="Текст 109">
            <a:extLst>
              <a:ext uri="{FF2B5EF4-FFF2-40B4-BE49-F238E27FC236}">
                <a16:creationId xmlns:a16="http://schemas.microsoft.com/office/drawing/2014/main" id="{93BE7683-3EDB-7D8C-4AB0-E970033B9F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83957" y="7318769"/>
            <a:ext cx="4335905" cy="49824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725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ак+8 компон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78DDDC28-C26C-8350-B04A-6E19F2201EF2}"/>
              </a:ext>
            </a:extLst>
          </p:cNvPr>
          <p:cNvSpPr/>
          <p:nvPr userDrawn="1"/>
        </p:nvSpPr>
        <p:spPr>
          <a:xfrm>
            <a:off x="13757876" y="3838537"/>
            <a:ext cx="4530125" cy="2838899"/>
          </a:xfrm>
          <a:prstGeom prst="roundRect">
            <a:avLst>
              <a:gd name="adj" fmla="val 6502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112" name="Текст 109">
            <a:extLst>
              <a:ext uri="{FF2B5EF4-FFF2-40B4-BE49-F238E27FC236}">
                <a16:creationId xmlns:a16="http://schemas.microsoft.com/office/drawing/2014/main" id="{E30977F9-51DC-C27C-FE48-59142D09EE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843965" y="4088312"/>
            <a:ext cx="2927912" cy="83174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500264C4-CB38-1CAA-9C47-FBF4FA74BDBE}"/>
              </a:ext>
            </a:extLst>
          </p:cNvPr>
          <p:cNvSpPr/>
          <p:nvPr userDrawn="1"/>
        </p:nvSpPr>
        <p:spPr>
          <a:xfrm>
            <a:off x="9186440" y="3837097"/>
            <a:ext cx="4498625" cy="2838899"/>
          </a:xfrm>
          <a:prstGeom prst="roundRect">
            <a:avLst>
              <a:gd name="adj" fmla="val 6502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111" name="Текст 109">
            <a:extLst>
              <a:ext uri="{FF2B5EF4-FFF2-40B4-BE49-F238E27FC236}">
                <a16:creationId xmlns:a16="http://schemas.microsoft.com/office/drawing/2014/main" id="{018B917F-8752-9D68-D57D-7920214E4E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72529" y="4130999"/>
            <a:ext cx="2927912" cy="7890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72DF0B38-5DB7-4F68-887C-573005861B2A}"/>
              </a:ext>
            </a:extLst>
          </p:cNvPr>
          <p:cNvSpPr/>
          <p:nvPr userDrawn="1"/>
        </p:nvSpPr>
        <p:spPr>
          <a:xfrm>
            <a:off x="4615004" y="3838537"/>
            <a:ext cx="4498625" cy="2838899"/>
          </a:xfrm>
          <a:prstGeom prst="roundRect">
            <a:avLst>
              <a:gd name="adj" fmla="val 6502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110" name="Текст 109">
            <a:extLst>
              <a:ext uri="{FF2B5EF4-FFF2-40B4-BE49-F238E27FC236}">
                <a16:creationId xmlns:a16="http://schemas.microsoft.com/office/drawing/2014/main" id="{2B71C4F4-FBC3-1413-1A58-6B7D776B8C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01093" y="4115441"/>
            <a:ext cx="2927912" cy="7890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E0E61-E072-3EFC-9B65-6D14FE66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8" y="1118990"/>
            <a:ext cx="17219843" cy="937694"/>
          </a:xfrm>
        </p:spPr>
        <p:txBody>
          <a:bodyPr lIns="0" tIns="0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D4AC5FE-8A59-19D3-66FA-EB5F54A0CD4E}"/>
              </a:ext>
            </a:extLst>
          </p:cNvPr>
          <p:cNvSpPr/>
          <p:nvPr/>
        </p:nvSpPr>
        <p:spPr>
          <a:xfrm>
            <a:off x="2" y="3837097"/>
            <a:ext cx="4542192" cy="2838899"/>
          </a:xfrm>
          <a:prstGeom prst="roundRect">
            <a:avLst>
              <a:gd name="adj" fmla="val 6502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670A43A-5777-CAFE-5780-34103650BA70}"/>
              </a:ext>
            </a:extLst>
          </p:cNvPr>
          <p:cNvGrpSpPr/>
          <p:nvPr/>
        </p:nvGrpSpPr>
        <p:grpSpPr>
          <a:xfrm>
            <a:off x="547568" y="4131000"/>
            <a:ext cx="432000" cy="432000"/>
            <a:chOff x="6499277" y="2896856"/>
            <a:chExt cx="288000" cy="288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38ACF499-7B5B-A21D-C367-7E3EF5AEDB79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86FFFC-297D-3300-6963-AB07C4E3A476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01</a:t>
              </a:r>
            </a:p>
          </p:txBody>
        </p:sp>
      </p:grpSp>
      <p:sp>
        <p:nvSpPr>
          <p:cNvPr id="27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8CB1EAF8-7C28-4A8A-8693-8E38737858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0792" y="4920056"/>
            <a:ext cx="3446777" cy="1450613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444C11CB-3CA5-C37B-873A-CE0916F29DBA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513598" y="2093013"/>
            <a:ext cx="17219843" cy="531729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002B89"/>
                </a:solidFill>
                <a:latin typeface="TT Norms Medium" panose="020008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4D86A05-CB12-0D7B-C52F-DB581519145E}"/>
              </a:ext>
            </a:extLst>
          </p:cNvPr>
          <p:cNvGrpSpPr/>
          <p:nvPr userDrawn="1"/>
        </p:nvGrpSpPr>
        <p:grpSpPr>
          <a:xfrm>
            <a:off x="5119004" y="4132439"/>
            <a:ext cx="432000" cy="432000"/>
            <a:chOff x="6499277" y="2896856"/>
            <a:chExt cx="288000" cy="288000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0DB01459-5411-7428-8F87-7C1D9316069A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EF0F09A-0F97-5B25-E48A-F3422B9E328E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02</a:t>
              </a:r>
            </a:p>
          </p:txBody>
        </p:sp>
      </p:grpSp>
      <p:sp>
        <p:nvSpPr>
          <p:cNvPr id="67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B004419F-7D53-9BBE-EC55-EF7DEBBB7C03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182227" y="4921496"/>
            <a:ext cx="3446777" cy="1450613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B701B399-F204-6BE4-7137-43DBF70DFE47}"/>
              </a:ext>
            </a:extLst>
          </p:cNvPr>
          <p:cNvGrpSpPr/>
          <p:nvPr userDrawn="1"/>
        </p:nvGrpSpPr>
        <p:grpSpPr>
          <a:xfrm>
            <a:off x="9690440" y="4130999"/>
            <a:ext cx="432000" cy="432000"/>
            <a:chOff x="6499277" y="2896856"/>
            <a:chExt cx="288000" cy="28800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16ED5744-7F6E-2676-97A4-1841C80CD825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429F06E-A28A-F27D-97CE-BCFFB00E3B9D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03</a:t>
              </a:r>
            </a:p>
          </p:txBody>
        </p:sp>
      </p:grpSp>
      <p:sp>
        <p:nvSpPr>
          <p:cNvPr id="77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F44D91E9-DC73-7F1F-2B52-E04E4566B0E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753664" y="4920056"/>
            <a:ext cx="3446777" cy="1450613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8E8754A-A5DA-B32B-B8DC-35952D0FD524}"/>
              </a:ext>
            </a:extLst>
          </p:cNvPr>
          <p:cNvGrpSpPr/>
          <p:nvPr userDrawn="1"/>
        </p:nvGrpSpPr>
        <p:grpSpPr>
          <a:xfrm>
            <a:off x="14261875" y="4132439"/>
            <a:ext cx="432000" cy="432000"/>
            <a:chOff x="6499277" y="2896856"/>
            <a:chExt cx="288000" cy="288000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F853EB9D-3C75-EE73-E830-CCC5B0D4FD65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8D8B6B5-2042-FA5C-8A36-80C2D65CC265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04</a:t>
              </a:r>
            </a:p>
          </p:txBody>
        </p:sp>
      </p:grpSp>
      <p:sp>
        <p:nvSpPr>
          <p:cNvPr id="83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3E8FB00F-2D54-516B-F91C-AED2C9900252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4325100" y="4921496"/>
            <a:ext cx="3446777" cy="1450613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638059B5-74FF-7BCD-7C2B-4AA81C3C1F7C}"/>
              </a:ext>
            </a:extLst>
          </p:cNvPr>
          <p:cNvSpPr/>
          <p:nvPr userDrawn="1"/>
        </p:nvSpPr>
        <p:spPr>
          <a:xfrm>
            <a:off x="2" y="6753496"/>
            <a:ext cx="4542192" cy="2838899"/>
          </a:xfrm>
          <a:prstGeom prst="roundRect">
            <a:avLst>
              <a:gd name="adj" fmla="val 6502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FEA651A7-FB7F-D540-74F2-A0F863EFA04D}"/>
              </a:ext>
            </a:extLst>
          </p:cNvPr>
          <p:cNvGrpSpPr/>
          <p:nvPr userDrawn="1"/>
        </p:nvGrpSpPr>
        <p:grpSpPr>
          <a:xfrm>
            <a:off x="547568" y="7047398"/>
            <a:ext cx="432000" cy="432000"/>
            <a:chOff x="6499277" y="2896856"/>
            <a:chExt cx="288000" cy="288000"/>
          </a:xfrm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DA8B2313-BC8F-D422-6DD1-FDE897356067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DC4972D-4029-01FA-3A2B-BE646B8DBE38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05</a:t>
              </a:r>
            </a:p>
          </p:txBody>
        </p:sp>
      </p:grpSp>
      <p:sp>
        <p:nvSpPr>
          <p:cNvPr id="89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C0B2BF20-0AEE-C9AD-2F2E-E47AFA7227BF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0792" y="7836455"/>
            <a:ext cx="3446777" cy="1450613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609C9112-E074-B9DC-37A9-CF3966FA289C}"/>
              </a:ext>
            </a:extLst>
          </p:cNvPr>
          <p:cNvSpPr/>
          <p:nvPr userDrawn="1"/>
        </p:nvSpPr>
        <p:spPr>
          <a:xfrm>
            <a:off x="4615004" y="6754936"/>
            <a:ext cx="4498625" cy="2838899"/>
          </a:xfrm>
          <a:prstGeom prst="roundRect">
            <a:avLst>
              <a:gd name="adj" fmla="val 6502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B9045B9A-8871-8F52-5394-5C553E38550C}"/>
              </a:ext>
            </a:extLst>
          </p:cNvPr>
          <p:cNvGrpSpPr/>
          <p:nvPr userDrawn="1"/>
        </p:nvGrpSpPr>
        <p:grpSpPr>
          <a:xfrm>
            <a:off x="5119004" y="7048838"/>
            <a:ext cx="432000" cy="432000"/>
            <a:chOff x="6499277" y="2896856"/>
            <a:chExt cx="288000" cy="288000"/>
          </a:xfrm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BEF988C5-84AD-11AF-C2DD-29C59C1A6461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C9C17E2-CD14-3259-DB15-C33E68AD032D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06</a:t>
              </a:r>
            </a:p>
          </p:txBody>
        </p:sp>
      </p:grpSp>
      <p:sp>
        <p:nvSpPr>
          <p:cNvPr id="95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34C02CEA-0C33-507E-C2F4-5E6F1AB05088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182227" y="7837895"/>
            <a:ext cx="3446777" cy="1450613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id="{61932863-0236-F5D2-D798-27B95D1E3746}"/>
              </a:ext>
            </a:extLst>
          </p:cNvPr>
          <p:cNvSpPr/>
          <p:nvPr userDrawn="1"/>
        </p:nvSpPr>
        <p:spPr>
          <a:xfrm>
            <a:off x="9186440" y="6753496"/>
            <a:ext cx="4498625" cy="2838899"/>
          </a:xfrm>
          <a:prstGeom prst="roundRect">
            <a:avLst>
              <a:gd name="adj" fmla="val 6502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CB20F9A8-701B-FF0F-1640-26C8B47AC68D}"/>
              </a:ext>
            </a:extLst>
          </p:cNvPr>
          <p:cNvGrpSpPr/>
          <p:nvPr userDrawn="1"/>
        </p:nvGrpSpPr>
        <p:grpSpPr>
          <a:xfrm>
            <a:off x="9690440" y="7047398"/>
            <a:ext cx="432000" cy="432000"/>
            <a:chOff x="6499277" y="2896856"/>
            <a:chExt cx="288000" cy="288000"/>
          </a:xfrm>
        </p:grpSpPr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83627A23-DE22-766F-F604-D984837F99D7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CB91F85-0916-4253-543E-28B10331F99B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07</a:t>
              </a:r>
            </a:p>
          </p:txBody>
        </p:sp>
      </p:grpSp>
      <p:sp>
        <p:nvSpPr>
          <p:cNvPr id="101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C3DE5C24-24F8-942F-0803-001508BB5314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753664" y="7836455"/>
            <a:ext cx="3446777" cy="1450613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id="{11BDF771-B2B7-FB7D-36DE-C611FA484C2E}"/>
              </a:ext>
            </a:extLst>
          </p:cNvPr>
          <p:cNvSpPr/>
          <p:nvPr userDrawn="1"/>
        </p:nvSpPr>
        <p:spPr>
          <a:xfrm>
            <a:off x="13757876" y="6754936"/>
            <a:ext cx="4530125" cy="2838899"/>
          </a:xfrm>
          <a:prstGeom prst="roundRect">
            <a:avLst>
              <a:gd name="adj" fmla="val 6502"/>
            </a:avLst>
          </a:prstGeom>
          <a:solidFill>
            <a:srgbClr val="EBEE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E7903485-5515-6FC2-3496-DAB2B8050836}"/>
              </a:ext>
            </a:extLst>
          </p:cNvPr>
          <p:cNvGrpSpPr/>
          <p:nvPr userDrawn="1"/>
        </p:nvGrpSpPr>
        <p:grpSpPr>
          <a:xfrm>
            <a:off x="14261875" y="7048838"/>
            <a:ext cx="432000" cy="432000"/>
            <a:chOff x="6499277" y="2896856"/>
            <a:chExt cx="288000" cy="288000"/>
          </a:xfrm>
        </p:grpSpPr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017767BB-D6BA-B9A6-0749-1EEF4474179D}"/>
                </a:ext>
              </a:extLst>
            </p:cNvPr>
            <p:cNvSpPr/>
            <p:nvPr/>
          </p:nvSpPr>
          <p:spPr>
            <a:xfrm>
              <a:off x="6499277" y="2896856"/>
              <a:ext cx="288000" cy="288000"/>
            </a:xfrm>
            <a:prstGeom prst="ellipse">
              <a:avLst/>
            </a:prstGeom>
            <a:solidFill>
              <a:srgbClr val="2885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7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985C5F3-D930-3827-581F-50E1C408EEE4}"/>
                </a:ext>
              </a:extLst>
            </p:cNvPr>
            <p:cNvSpPr txBox="1"/>
            <p:nvPr/>
          </p:nvSpPr>
          <p:spPr>
            <a:xfrm>
              <a:off x="6513185" y="2948523"/>
              <a:ext cx="26018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latin typeface="TT Norms Medium" panose="02000803030000020003" pitchFamily="2" charset="-52"/>
                </a:rPr>
                <a:t>08</a:t>
              </a:r>
            </a:p>
          </p:txBody>
        </p:sp>
      </p:grpSp>
      <p:sp>
        <p:nvSpPr>
          <p:cNvPr id="107" name="Текст 3" descr="иапиапапипиапиапиииипииииииииииииииииииииииииииииииииииииииииииииииииииииииииииииииииииииииииииииииииииии">
            <a:extLst>
              <a:ext uri="{FF2B5EF4-FFF2-40B4-BE49-F238E27FC236}">
                <a16:creationId xmlns:a16="http://schemas.microsoft.com/office/drawing/2014/main" id="{9C75936F-2AC7-99F6-0C82-BB9E54A71ED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14325100" y="7837895"/>
            <a:ext cx="3446777" cy="1450613"/>
          </a:xfrm>
        </p:spPr>
        <p:txBody>
          <a:bodyPr lIns="0" t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141414"/>
                </a:solidFill>
                <a:latin typeface="TT Norms Regular" panose="02000503030000020003" pitchFamily="2" charset="-52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3" name="Текст 109">
            <a:extLst>
              <a:ext uri="{FF2B5EF4-FFF2-40B4-BE49-F238E27FC236}">
                <a16:creationId xmlns:a16="http://schemas.microsoft.com/office/drawing/2014/main" id="{939BEB92-82F8-8A43-EF1E-7DD4F9911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29655" y="4115441"/>
            <a:ext cx="2927912" cy="7890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4" name="Текст 109">
            <a:extLst>
              <a:ext uri="{FF2B5EF4-FFF2-40B4-BE49-F238E27FC236}">
                <a16:creationId xmlns:a16="http://schemas.microsoft.com/office/drawing/2014/main" id="{FA4B9FDC-3CCB-FA39-66A0-E679ED697A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850802" y="7004713"/>
            <a:ext cx="2927912" cy="83174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5" name="Текст 109">
            <a:extLst>
              <a:ext uri="{FF2B5EF4-FFF2-40B4-BE49-F238E27FC236}">
                <a16:creationId xmlns:a16="http://schemas.microsoft.com/office/drawing/2014/main" id="{D398A65B-CEBA-8661-BB5B-96AD871A80A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79366" y="7047400"/>
            <a:ext cx="2927912" cy="7890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6" name="Текст 109">
            <a:extLst>
              <a:ext uri="{FF2B5EF4-FFF2-40B4-BE49-F238E27FC236}">
                <a16:creationId xmlns:a16="http://schemas.microsoft.com/office/drawing/2014/main" id="{38056C43-2662-DA23-552C-F3471ADD6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07930" y="7031842"/>
            <a:ext cx="2927912" cy="7890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7" name="Текст 109">
            <a:extLst>
              <a:ext uri="{FF2B5EF4-FFF2-40B4-BE49-F238E27FC236}">
                <a16:creationId xmlns:a16="http://schemas.microsoft.com/office/drawing/2014/main" id="{82FCABBA-7E45-08FF-A1C7-342DAC50C1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36492" y="7031842"/>
            <a:ext cx="2927912" cy="78905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/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6090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47A7F-A2AA-4CB4-BE29-0A199879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98" y="1118990"/>
            <a:ext cx="17219843" cy="11725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2F235-5C97-48A5-A0F0-B0A878211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599" y="2738438"/>
            <a:ext cx="17219841" cy="6429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Заголовок </a:t>
            </a:r>
            <a:r>
              <a:rPr lang="en-US" dirty="0"/>
              <a:t>h1</a:t>
            </a:r>
            <a:endParaRPr lang="ru-RU" dirty="0"/>
          </a:p>
          <a:p>
            <a:pPr lvl="1"/>
            <a:r>
              <a:rPr lang="ru-RU" dirty="0"/>
              <a:t>Заголовок </a:t>
            </a:r>
            <a:r>
              <a:rPr lang="en-US" dirty="0"/>
              <a:t>h2</a:t>
            </a:r>
            <a:endParaRPr lang="ru-RU" dirty="0"/>
          </a:p>
          <a:p>
            <a:pPr lvl="2"/>
            <a:r>
              <a:rPr lang="ru-RU" dirty="0"/>
              <a:t>Заголовок </a:t>
            </a:r>
            <a:r>
              <a:rPr lang="en-US" dirty="0"/>
              <a:t>h3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D188EF41-79EE-4A1F-8BDB-0D8D57A9565D}"/>
              </a:ext>
            </a:extLst>
          </p:cNvPr>
          <p:cNvSpPr/>
          <p:nvPr/>
        </p:nvSpPr>
        <p:spPr>
          <a:xfrm>
            <a:off x="514349" y="271454"/>
            <a:ext cx="4107152" cy="2965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100" kern="0" spc="0" dirty="0">
                <a:solidFill>
                  <a:srgbClr val="002B89">
                    <a:alpha val="100000"/>
                  </a:srgbClr>
                </a:solidFill>
                <a:latin typeface="TT Norms Regular" panose="02000503030000020003" pitchFamily="2" charset="-52"/>
                <a:ea typeface="TT Norms Medium" pitchFamily="34" charset="-122"/>
                <a:cs typeface="TT Norms Medium" pitchFamily="34" charset="-120"/>
              </a:rPr>
              <a:t>Название</a:t>
            </a:r>
            <a:r>
              <a:rPr lang="en-US" sz="2100" kern="0" spc="0" dirty="0">
                <a:solidFill>
                  <a:srgbClr val="002B89">
                    <a:alpha val="100000"/>
                  </a:srgbClr>
                </a:solidFill>
                <a:latin typeface="TT Norms Regular" panose="02000503030000020003" pitchFamily="2" charset="-52"/>
                <a:ea typeface="TT Norms Medium" pitchFamily="34" charset="-122"/>
                <a:cs typeface="TT Norms Medium" pitchFamily="34" charset="-120"/>
              </a:rPr>
              <a:t> </a:t>
            </a:r>
            <a:r>
              <a:rPr lang="ru-RU" sz="2100" kern="0" spc="0" dirty="0">
                <a:solidFill>
                  <a:srgbClr val="002B89">
                    <a:alpha val="100000"/>
                  </a:srgbClr>
                </a:solidFill>
                <a:latin typeface="TT Norms Regular" panose="02000503030000020003" pitchFamily="2" charset="-52"/>
                <a:ea typeface="TT Norms Medium" pitchFamily="34" charset="-122"/>
                <a:cs typeface="TT Norms Medium" pitchFamily="34" charset="-120"/>
              </a:rPr>
              <a:t>презентации/раздела</a:t>
            </a:r>
            <a:r>
              <a:rPr lang="ru-RU" sz="2100" kern="0" spc="105" dirty="0">
                <a:solidFill>
                  <a:srgbClr val="002B89">
                    <a:alpha val="100000"/>
                  </a:srgbClr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 </a:t>
            </a:r>
            <a:endParaRPr lang="en-US" sz="2100" dirty="0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E22179DF-B023-406E-8CAE-2505DE47164E}"/>
              </a:ext>
            </a:extLst>
          </p:cNvPr>
          <p:cNvSpPr/>
          <p:nvPr/>
        </p:nvSpPr>
        <p:spPr>
          <a:xfrm>
            <a:off x="513599" y="9873482"/>
            <a:ext cx="1879652" cy="212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dirty="0">
                <a:solidFill>
                  <a:srgbClr val="002B89">
                    <a:alpha val="100000"/>
                  </a:srgbClr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almaservices.ru</a:t>
            </a:r>
            <a:endParaRPr lang="en-US" sz="2100" dirty="0"/>
          </a:p>
        </p:txBody>
      </p:sp>
      <p:sp>
        <p:nvSpPr>
          <p:cNvPr id="12" name="Shape 4">
            <a:extLst>
              <a:ext uri="{FF2B5EF4-FFF2-40B4-BE49-F238E27FC236}">
                <a16:creationId xmlns:a16="http://schemas.microsoft.com/office/drawing/2014/main" id="{F8E0AABD-2D61-461A-B4E9-BD13F84AEA56}"/>
              </a:ext>
            </a:extLst>
          </p:cNvPr>
          <p:cNvSpPr/>
          <p:nvPr/>
        </p:nvSpPr>
        <p:spPr>
          <a:xfrm>
            <a:off x="9143954" y="9881572"/>
            <a:ext cx="9143952" cy="200000"/>
          </a:xfrm>
          <a:prstGeom prst="rect">
            <a:avLst/>
          </a:prstGeom>
          <a:noFill/>
          <a:ln/>
        </p:spPr>
      </p:sp>
      <p:sp>
        <p:nvSpPr>
          <p:cNvPr id="13" name="Text 5">
            <a:extLst>
              <a:ext uri="{FF2B5EF4-FFF2-40B4-BE49-F238E27FC236}">
                <a16:creationId xmlns:a16="http://schemas.microsoft.com/office/drawing/2014/main" id="{777DF0E0-9FDA-4CA7-BDE9-0018C6B0E2C2}"/>
              </a:ext>
            </a:extLst>
          </p:cNvPr>
          <p:cNvSpPr/>
          <p:nvPr/>
        </p:nvSpPr>
        <p:spPr>
          <a:xfrm>
            <a:off x="9684000" y="9925060"/>
            <a:ext cx="4995000" cy="1555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dirty="0">
                <a:solidFill>
                  <a:srgbClr val="002B89">
                    <a:alpha val="100000"/>
                  </a:srgbClr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 АЛЬМА Сервисез Компани | Конфиденциально</a:t>
            </a:r>
            <a:endParaRPr lang="en-US" sz="165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A2D2C6D9-4E1A-4FB9-BEF3-314E41E1C140}"/>
              </a:ext>
            </a:extLst>
          </p:cNvPr>
          <p:cNvSpPr txBox="1">
            <a:spLocks/>
          </p:cNvSpPr>
          <p:nvPr/>
        </p:nvSpPr>
        <p:spPr>
          <a:xfrm>
            <a:off x="16771500" y="9688679"/>
            <a:ext cx="12123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09905-BAFA-49D2-8DDA-859C2A0C3388}" type="slidenum">
              <a:rPr lang="ru-RU" sz="2550" smtClean="0">
                <a:solidFill>
                  <a:srgbClr val="002B89"/>
                </a:solidFill>
                <a:latin typeface="TT Norms Regular" panose="02000503030000020003" pitchFamily="2" charset="-52"/>
              </a:rPr>
              <a:pPr/>
              <a:t>‹#›</a:t>
            </a:fld>
            <a:endParaRPr lang="ru-RU" sz="2550" dirty="0">
              <a:solidFill>
                <a:srgbClr val="002B89"/>
              </a:solidFill>
              <a:latin typeface="TT Norms Regular" panose="02000503030000020003" pitchFamily="2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5E768B3-E218-5A8D-60B8-41BBBBD449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501500" y="324477"/>
            <a:ext cx="1231941" cy="194517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E8CB8A8-14FF-333B-B54B-8D008318E733}"/>
              </a:ext>
            </a:extLst>
          </p:cNvPr>
          <p:cNvCxnSpPr>
            <a:cxnSpLocks/>
          </p:cNvCxnSpPr>
          <p:nvPr/>
        </p:nvCxnSpPr>
        <p:spPr>
          <a:xfrm>
            <a:off x="513599" y="647414"/>
            <a:ext cx="17219843" cy="0"/>
          </a:xfrm>
          <a:prstGeom prst="line">
            <a:avLst/>
          </a:prstGeom>
          <a:ln w="6350">
            <a:solidFill>
              <a:srgbClr val="002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E9F6A20-3D6D-01CC-58CA-C1FBCCF3987B}"/>
              </a:ext>
            </a:extLst>
          </p:cNvPr>
          <p:cNvCxnSpPr>
            <a:cxnSpLocks/>
          </p:cNvCxnSpPr>
          <p:nvPr/>
        </p:nvCxnSpPr>
        <p:spPr>
          <a:xfrm>
            <a:off x="1" y="9666001"/>
            <a:ext cx="18287906" cy="10811"/>
          </a:xfrm>
          <a:prstGeom prst="line">
            <a:avLst/>
          </a:prstGeom>
          <a:ln w="6350">
            <a:solidFill>
              <a:srgbClr val="002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93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100" kern="1200">
          <a:solidFill>
            <a:srgbClr val="002B89"/>
          </a:solidFill>
          <a:latin typeface="TT Norms Medium" panose="02000803030000020003" pitchFamily="2" charset="-52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300" kern="1200">
          <a:solidFill>
            <a:srgbClr val="002B89"/>
          </a:solidFill>
          <a:latin typeface="TT Norms Medium" panose="02000803030000020003" pitchFamily="2" charset="-52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rgbClr val="002B89"/>
          </a:solidFill>
          <a:latin typeface="TT Norms Medium" panose="02000803030000020003" pitchFamily="2" charset="-52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rgbClr val="002B89"/>
          </a:solidFill>
          <a:latin typeface="TT Norms Medium" panose="02000803030000020003" pitchFamily="2" charset="-52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141414"/>
          </a:solidFill>
          <a:latin typeface="TT Norms Regular" panose="02000503030000020003" pitchFamily="2" charset="-52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TT Norms Regular" panose="02000503030000020003" pitchFamily="2" charset="-52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15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16.svg"/><Relationship Id="rId9" Type="http://schemas.openxmlformats.org/officeDocument/2006/relationships/image" Target="../media/image1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jpeg"/><Relationship Id="rId7" Type="http://schemas.openxmlformats.org/officeDocument/2006/relationships/image" Target="../media/image124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svg"/><Relationship Id="rId11" Type="http://schemas.openxmlformats.org/officeDocument/2006/relationships/image" Target="../media/image24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3.sv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12" Type="http://schemas.openxmlformats.org/officeDocument/2006/relationships/image" Target="../media/image1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1.svg"/><Relationship Id="rId5" Type="http://schemas.openxmlformats.org/officeDocument/2006/relationships/image" Target="../media/image129.svg"/><Relationship Id="rId10" Type="http://schemas.openxmlformats.org/officeDocument/2006/relationships/image" Target="../media/image130.png"/><Relationship Id="rId4" Type="http://schemas.openxmlformats.org/officeDocument/2006/relationships/image" Target="../media/image128.png"/><Relationship Id="rId9" Type="http://schemas.openxmlformats.org/officeDocument/2006/relationships/image" Target="../media/image10.svg"/><Relationship Id="rId14" Type="http://schemas.openxmlformats.org/officeDocument/2006/relationships/hyperlink" Target="http://www.almaservices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7.png"/><Relationship Id="rId21" Type="http://schemas.openxmlformats.org/officeDocument/2006/relationships/image" Target="../media/image43.svg"/><Relationship Id="rId7" Type="http://schemas.openxmlformats.org/officeDocument/2006/relationships/image" Target="../media/image31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5" Type="http://schemas.openxmlformats.org/officeDocument/2006/relationships/image" Target="../media/image47.svg"/><Relationship Id="rId33" Type="http://schemas.openxmlformats.org/officeDocument/2006/relationships/image" Target="../media/image5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5" Type="http://schemas.openxmlformats.org/officeDocument/2006/relationships/image" Target="../media/image29.svg"/><Relationship Id="rId15" Type="http://schemas.openxmlformats.org/officeDocument/2006/relationships/image" Target="../media/image37.sv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31" Type="http://schemas.openxmlformats.org/officeDocument/2006/relationships/image" Target="../media/image53.svg"/><Relationship Id="rId4" Type="http://schemas.openxmlformats.org/officeDocument/2006/relationships/image" Target="../media/image28.png"/><Relationship Id="rId9" Type="http://schemas.openxmlformats.org/officeDocument/2006/relationships/image" Target="../media/image25.sv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svg"/><Relationship Id="rId30" Type="http://schemas.openxmlformats.org/officeDocument/2006/relationships/image" Target="../media/image52.png"/><Relationship Id="rId8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9" Type="http://schemas.openxmlformats.org/officeDocument/2006/relationships/image" Target="../media/image92.svg"/><Relationship Id="rId21" Type="http://schemas.openxmlformats.org/officeDocument/2006/relationships/image" Target="../media/image74.png"/><Relationship Id="rId34" Type="http://schemas.openxmlformats.org/officeDocument/2006/relationships/image" Target="../media/image87.sv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41" Type="http://schemas.openxmlformats.org/officeDocument/2006/relationships/image" Target="../media/image2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svg"/><Relationship Id="rId11" Type="http://schemas.openxmlformats.org/officeDocument/2006/relationships/image" Target="../media/image64.svg"/><Relationship Id="rId24" Type="http://schemas.openxmlformats.org/officeDocument/2006/relationships/image" Target="../media/image77.sv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40" Type="http://schemas.openxmlformats.org/officeDocument/2006/relationships/image" Target="../media/image24.png"/><Relationship Id="rId5" Type="http://schemas.openxmlformats.org/officeDocument/2006/relationships/image" Target="../media/image58.png"/><Relationship Id="rId15" Type="http://schemas.openxmlformats.org/officeDocument/2006/relationships/image" Target="../media/image68.sv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10" Type="http://schemas.openxmlformats.org/officeDocument/2006/relationships/image" Target="../media/image63.png"/><Relationship Id="rId19" Type="http://schemas.openxmlformats.org/officeDocument/2006/relationships/image" Target="../media/image72.svg"/><Relationship Id="rId31" Type="http://schemas.openxmlformats.org/officeDocument/2006/relationships/image" Target="../media/image84.png"/><Relationship Id="rId4" Type="http://schemas.openxmlformats.org/officeDocument/2006/relationships/image" Target="../media/image57.svg"/><Relationship Id="rId9" Type="http://schemas.openxmlformats.org/officeDocument/2006/relationships/image" Target="../media/image62.sv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svg"/><Relationship Id="rId30" Type="http://schemas.openxmlformats.org/officeDocument/2006/relationships/image" Target="../media/image83.svg"/><Relationship Id="rId35" Type="http://schemas.openxmlformats.org/officeDocument/2006/relationships/image" Target="../media/image88.png"/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5" Type="http://schemas.openxmlformats.org/officeDocument/2006/relationships/image" Target="../media/image78.svg"/><Relationship Id="rId33" Type="http://schemas.openxmlformats.org/officeDocument/2006/relationships/image" Target="../media/image86.png"/><Relationship Id="rId38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93.png"/><Relationship Id="rId10" Type="http://schemas.openxmlformats.org/officeDocument/2006/relationships/image" Target="../media/image102.png"/><Relationship Id="rId4" Type="http://schemas.openxmlformats.org/officeDocument/2006/relationships/image" Target="../media/image98.svg"/><Relationship Id="rId9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3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svg"/><Relationship Id="rId3" Type="http://schemas.openxmlformats.org/officeDocument/2006/relationships/image" Target="../media/image110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93.png"/><Relationship Id="rId4" Type="http://schemas.openxmlformats.org/officeDocument/2006/relationships/image" Target="../media/image111.svg"/><Relationship Id="rId9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38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Group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2000" y="571500"/>
            <a:ext cx="2571750" cy="417368"/>
          </a:xfrm>
          <a:prstGeom prst="rect">
            <a:avLst/>
          </a:prstGeom>
        </p:spPr>
      </p:pic>
      <p:pic>
        <p:nvPicPr>
          <p:cNvPr id="5" name="Frame 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8175" y="5943600"/>
            <a:ext cx="17106900" cy="3771900"/>
          </a:xfrm>
          <a:prstGeom prst="rect">
            <a:avLst/>
          </a:prstGeom>
        </p:spPr>
      </p:pic>
      <p:pic>
        <p:nvPicPr>
          <p:cNvPr id="6" name="Group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6316325" y="581025"/>
            <a:ext cx="1209675" cy="405636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524000" y="6667500"/>
            <a:ext cx="6410325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750" b="1" dirty="0">
                <a:solidFill>
                  <a:srgbClr val="1B61B7"/>
                </a:solidFill>
                <a:latin typeface="TT Norms Bold" pitchFamily="34" charset="0"/>
              </a:rPr>
              <a:t>WellTrack</a:t>
            </a:r>
            <a:endParaRPr lang="en-US" sz="6750" dirty="0"/>
          </a:p>
        </p:txBody>
      </p:sp>
      <p:sp>
        <p:nvSpPr>
          <p:cNvPr id="8" name="Text 1"/>
          <p:cNvSpPr/>
          <p:nvPr/>
        </p:nvSpPr>
        <p:spPr>
          <a:xfrm>
            <a:off x="1524000" y="7991475"/>
            <a:ext cx="11258550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25"/>
              </a:lnSpc>
              <a:buNone/>
            </a:pPr>
            <a:r>
              <a:rPr lang="en-US" sz="31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Система для интегрированного управления производством Т</a:t>
            </a:r>
            <a:r>
              <a:rPr lang="ru-RU" sz="31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</a:t>
            </a:r>
            <a:r>
              <a:rPr lang="en-US" sz="31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КРС и транспортным обеспечением</a:t>
            </a:r>
            <a:endParaRPr lang="en-US" sz="3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ame 47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2000" y="2428875"/>
            <a:ext cx="6810375" cy="4905375"/>
          </a:xfrm>
          <a:prstGeom prst="rect">
            <a:avLst/>
          </a:prstGeom>
        </p:spPr>
      </p:pic>
      <p:pic>
        <p:nvPicPr>
          <p:cNvPr id="4" name="Frame 20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2000" y="571500"/>
            <a:ext cx="6824067" cy="495300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6906875" y="571500"/>
            <a:ext cx="628650" cy="47625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995790" y="2428875"/>
            <a:ext cx="659562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Мотивирование бригад за счет рейтингования бригад по времени простоев</a:t>
            </a:r>
            <a:endParaRPr lang="en-US" sz="2100" dirty="0"/>
          </a:p>
        </p:txBody>
      </p:sp>
      <p:sp>
        <p:nvSpPr>
          <p:cNvPr id="7" name="Text 1"/>
          <p:cNvSpPr/>
          <p:nvPr/>
        </p:nvSpPr>
        <p:spPr>
          <a:xfrm>
            <a:off x="986268" y="3371850"/>
            <a:ext cx="659562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Снижение НПВ </a:t>
            </a:r>
            <a:r>
              <a:rPr lang="ru-RU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за счет координации логистики материалов</a:t>
            </a:r>
            <a:endParaRPr lang="en-US" sz="2100" dirty="0"/>
          </a:p>
        </p:txBody>
      </p:sp>
      <p:sp>
        <p:nvSpPr>
          <p:cNvPr id="8" name="Text 2"/>
          <p:cNvSpPr/>
          <p:nvPr/>
        </p:nvSpPr>
        <p:spPr>
          <a:xfrm>
            <a:off x="995790" y="3867514"/>
            <a:ext cx="659562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Повышение общей осведомленности сотрудников</a:t>
            </a:r>
            <a:endParaRPr lang="en-US" sz="2100" dirty="0"/>
          </a:p>
        </p:txBody>
      </p:sp>
      <p:sp>
        <p:nvSpPr>
          <p:cNvPr id="9" name="Text 3"/>
          <p:cNvSpPr/>
          <p:nvPr/>
        </p:nvSpPr>
        <p:spPr>
          <a:xfrm>
            <a:off x="995790" y="4210050"/>
            <a:ext cx="659562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Сокращение времени на синхронизацию информации с автотранспортным предприятием</a:t>
            </a:r>
            <a:endParaRPr lang="en-US" sz="2100" dirty="0"/>
          </a:p>
        </p:txBody>
      </p:sp>
      <p:sp>
        <p:nvSpPr>
          <p:cNvPr id="10" name="Text 4"/>
          <p:cNvSpPr/>
          <p:nvPr/>
        </p:nvSpPr>
        <p:spPr>
          <a:xfrm>
            <a:off x="995790" y="5153025"/>
            <a:ext cx="659562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Сокращение времени на заполнение табеля выхода техники на линию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995790" y="5991225"/>
            <a:ext cx="659562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Ведение базы данных в электронном виде </a:t>
            </a:r>
            <a:br/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 возможностью аналитики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95790" y="6829425"/>
            <a:ext cx="659562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Снижение количества скрытых простоев транспортных средств</a:t>
            </a:r>
            <a:endParaRPr lang="en-US" sz="2100" dirty="0"/>
          </a:p>
        </p:txBody>
      </p:sp>
      <p:sp>
        <p:nvSpPr>
          <p:cNvPr id="13" name="Text 7"/>
          <p:cNvSpPr/>
          <p:nvPr/>
        </p:nvSpPr>
        <p:spPr>
          <a:xfrm>
            <a:off x="762000" y="1495425"/>
            <a:ext cx="42862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450" b="1" dirty="0">
                <a:solidFill>
                  <a:srgbClr val="434343"/>
                </a:solidFill>
                <a:latin typeface="TT Norms Bold" pitchFamily="34" charset="0"/>
                <a:ea typeface="TT Norms Bold" pitchFamily="34" charset="-122"/>
                <a:cs typeface="TT Norms Bold" pitchFamily="34" charset="-120"/>
              </a:rPr>
              <a:t>Основные эффекты</a:t>
            </a:r>
            <a:endParaRPr lang="en-US" sz="3450" dirty="0"/>
          </a:p>
        </p:txBody>
      </p:sp>
      <p:sp>
        <p:nvSpPr>
          <p:cNvPr id="14" name="Text 8"/>
          <p:cNvSpPr/>
          <p:nvPr/>
        </p:nvSpPr>
        <p:spPr>
          <a:xfrm>
            <a:off x="3414117" y="738188"/>
            <a:ext cx="393382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2828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Формирование отчетности по ТКРС</a:t>
            </a:r>
            <a:endParaRPr lang="en-US" sz="1800" dirty="0"/>
          </a:p>
        </p:txBody>
      </p:sp>
      <p:sp>
        <p:nvSpPr>
          <p:cNvPr id="15" name="name_16"/>
          <p:cNvSpPr/>
          <p:nvPr/>
        </p:nvSpPr>
        <p:spPr>
          <a:xfrm>
            <a:off x="17316450" y="9744075"/>
            <a:ext cx="20955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500" dirty="0">
                <a:solidFill>
                  <a:srgbClr val="989898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1</a:t>
            </a:r>
            <a:r>
              <a:rPr lang="ru-RU" sz="1500" dirty="0">
                <a:solidFill>
                  <a:srgbClr val="989898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0</a:t>
            </a:r>
            <a:endParaRPr lang="en-US" sz="1500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10B952A9-654D-494A-AA0A-7AC0CFBCE696}"/>
              </a:ext>
            </a:extLst>
          </p:cNvPr>
          <p:cNvSpPr/>
          <p:nvPr/>
        </p:nvSpPr>
        <p:spPr bwMode="auto">
          <a:xfrm>
            <a:off x="762001" y="9744075"/>
            <a:ext cx="451462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500" dirty="0">
                <a:solidFill>
                  <a:srgbClr val="79797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©️ АЛЬМА Сервисез Компани || Конфиденциально</a:t>
            </a:r>
            <a:endParaRPr lang="en-US" sz="15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40762B-A0C7-48BD-931C-E65B32BAC7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9589"/>
          <a:stretch/>
        </p:blipFill>
        <p:spPr>
          <a:xfrm>
            <a:off x="7572375" y="2096451"/>
            <a:ext cx="10715625" cy="66751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01571FC-D638-43B1-A6D3-35982C0464A2}"/>
              </a:ext>
            </a:extLst>
          </p:cNvPr>
          <p:cNvSpPr txBox="1"/>
          <p:nvPr/>
        </p:nvSpPr>
        <p:spPr>
          <a:xfrm>
            <a:off x="8515962" y="1013213"/>
            <a:ext cx="806515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1B61B7"/>
              </a:buClr>
              <a:buSzPct val="150000"/>
            </a:pPr>
            <a:r>
              <a:rPr lang="ru-RU" sz="2800" b="1" dirty="0">
                <a:solidFill>
                  <a:srgbClr val="434343"/>
                </a:solidFill>
                <a:latin typeface="TT Norms Bold" pitchFamily="34" charset="0"/>
              </a:rPr>
              <a:t>Оперативный учёт простоев бригад </a:t>
            </a:r>
            <a:endParaRPr lang="en-US" sz="2800" b="1" dirty="0">
              <a:solidFill>
                <a:srgbClr val="434343"/>
              </a:solidFill>
              <a:latin typeface="TT Norms Bold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Frame 1321314678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9680696"/>
            <a:ext cx="18288000" cy="606305"/>
          </a:xfrm>
          <a:prstGeom prst="rect">
            <a:avLst/>
          </a:prstGeom>
        </p:spPr>
      </p:pic>
      <p:pic>
        <p:nvPicPr>
          <p:cNvPr id="5" name="Frame 1321314886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9738" y="8696325"/>
            <a:ext cx="3057525" cy="381000"/>
          </a:xfrm>
          <a:prstGeom prst="rect">
            <a:avLst/>
          </a:prstGeom>
        </p:spPr>
      </p:pic>
      <p:pic>
        <p:nvPicPr>
          <p:cNvPr id="6" name="Frame 132131488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4316075" y="8696325"/>
            <a:ext cx="2819400" cy="381000"/>
          </a:xfrm>
          <a:prstGeom prst="rect">
            <a:avLst/>
          </a:prstGeom>
        </p:spPr>
      </p:pic>
      <p:pic>
        <p:nvPicPr>
          <p:cNvPr id="7" name="Frame 1321314724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14350" y="7515225"/>
            <a:ext cx="2286000" cy="1562100"/>
          </a:xfrm>
          <a:prstGeom prst="rect">
            <a:avLst/>
          </a:prstGeom>
        </p:spPr>
      </p:pic>
      <p:pic>
        <p:nvPicPr>
          <p:cNvPr id="8" name="Group 2159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238625" y="6480296"/>
            <a:ext cx="2286000" cy="2400300"/>
          </a:xfrm>
          <a:prstGeom prst="rect">
            <a:avLst/>
          </a:prstGeom>
        </p:spPr>
      </p:pic>
      <p:pic>
        <p:nvPicPr>
          <p:cNvPr id="9" name="Group 216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191500" y="6518396"/>
            <a:ext cx="1724025" cy="2362200"/>
          </a:xfrm>
          <a:prstGeom prst="rect">
            <a:avLst/>
          </a:prstGeom>
        </p:spPr>
      </p:pic>
      <p:sp>
        <p:nvSpPr>
          <p:cNvPr id="10" name="ALMA Services Company"/>
          <p:cNvSpPr/>
          <p:nvPr/>
        </p:nvSpPr>
        <p:spPr>
          <a:xfrm>
            <a:off x="514350" y="1238250"/>
            <a:ext cx="8115300" cy="1390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750"/>
              </a:lnSpc>
            </a:pPr>
            <a:r>
              <a:rPr lang="en-US" sz="60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ALMA SERVICES </a:t>
            </a:r>
            <a:br>
              <a:rPr/>
            </a:br>
            <a:r>
              <a:rPr lang="en-US" sz="60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COMPANY</a:t>
            </a:r>
            <a:endParaRPr lang="en-US" sz="6000" dirty="0"/>
          </a:p>
        </p:txBody>
      </p:sp>
      <p:sp>
        <p:nvSpPr>
          <p:cNvPr id="11" name="ALMA"/>
          <p:cNvSpPr/>
          <p:nvPr/>
        </p:nvSpPr>
        <p:spPr>
          <a:xfrm>
            <a:off x="11169739" y="1242513"/>
            <a:ext cx="6622964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550" dirty="0">
                <a:solidFill>
                  <a:srgbClr val="141414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Группа ALMA — надёжный партнёр нефтегазовых и нефтесервисных компаний в РФ и</a:t>
            </a:r>
            <a:r>
              <a:rPr lang="ru-RU" sz="2550" dirty="0">
                <a:solidFill>
                  <a:srgbClr val="141414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за рубежом</a:t>
            </a:r>
            <a:endParaRPr lang="en-US" sz="2550" dirty="0"/>
          </a:p>
        </p:txBody>
      </p:sp>
      <p:sp>
        <p:nvSpPr>
          <p:cNvPr id="12" name="IT"/>
          <p:cNvSpPr/>
          <p:nvPr/>
        </p:nvSpPr>
        <p:spPr>
          <a:xfrm>
            <a:off x="11169738" y="2737871"/>
            <a:ext cx="6428649" cy="3089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2100" dirty="0">
                <a:solidFill>
                  <a:srgbClr val="141414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Самостоятельно разрабатываем программное </a:t>
            </a:r>
            <a:br>
              <a:rPr/>
            </a:br>
            <a:r>
              <a:rPr lang="en-US" sz="2100" dirty="0">
                <a:solidFill>
                  <a:srgbClr val="141414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обеспечение
Используем технологии искусственного интеллекта и машинного обучения
Оказываем консалтинговые и сервисные услуги</a:t>
            </a:r>
            <a:br>
              <a:rPr/>
            </a:br>
            <a:r>
              <a:rPr lang="en-US" sz="2100" dirty="0">
                <a:solidFill>
                  <a:srgbClr val="141414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(IT, производственные и управленческие) </a:t>
            </a:r>
            <a:endParaRPr lang="en-US" sz="2100" dirty="0"/>
          </a:p>
        </p:txBody>
      </p:sp>
      <p:sp>
        <p:nvSpPr>
          <p:cNvPr id="13" name="Text 3"/>
          <p:cNvSpPr/>
          <p:nvPr/>
        </p:nvSpPr>
        <p:spPr>
          <a:xfrm>
            <a:off x="514350" y="323850"/>
            <a:ext cx="26221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2100" dirty="0">
                <a:solidFill>
                  <a:srgbClr val="002B8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 КОМПАНИИ</a:t>
            </a:r>
            <a:endParaRPr lang="en-US" sz="2100" dirty="0"/>
          </a:p>
        </p:txBody>
      </p:sp>
      <p:sp>
        <p:nvSpPr>
          <p:cNvPr id="14" name="almaservicesru"/>
          <p:cNvSpPr/>
          <p:nvPr/>
        </p:nvSpPr>
        <p:spPr>
          <a:xfrm>
            <a:off x="514350" y="9914058"/>
            <a:ext cx="14859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sz="165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almaservices.ru</a:t>
            </a:r>
            <a:endParaRPr lang="en-US" sz="1650" dirty="0"/>
          </a:p>
        </p:txBody>
      </p:sp>
      <p:sp>
        <p:nvSpPr>
          <p:cNvPr id="15" name="Text 5"/>
          <p:cNvSpPr/>
          <p:nvPr/>
        </p:nvSpPr>
        <p:spPr>
          <a:xfrm>
            <a:off x="9658350" y="9933108"/>
            <a:ext cx="3581400" cy="1047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1425"/>
              </a:lnSpc>
            </a:pPr>
            <a:r>
              <a:rPr lang="en-US" sz="1200" dirty="0">
                <a:solidFill>
                  <a:srgbClr val="002B8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 АЛЬМА Сервисез Компани | Конфиденциально</a:t>
            </a:r>
            <a:endParaRPr lang="en-US" sz="1200" dirty="0"/>
          </a:p>
        </p:txBody>
      </p:sp>
      <p:sp>
        <p:nvSpPr>
          <p:cNvPr id="17" name="almaalmaservicesru"/>
          <p:cNvSpPr/>
          <p:nvPr/>
        </p:nvSpPr>
        <p:spPr>
          <a:xfrm>
            <a:off x="11239501" y="8780402"/>
            <a:ext cx="291735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550"/>
              </a:lnSpc>
            </a:pPr>
            <a:r>
              <a:rPr lang="en-US" sz="2100" dirty="0">
                <a:solidFill>
                  <a:srgbClr val="FFFFFF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alma@almaservices.ru</a:t>
            </a:r>
            <a:endParaRPr lang="en-US" sz="2100" dirty="0"/>
          </a:p>
        </p:txBody>
      </p:sp>
      <p:sp>
        <p:nvSpPr>
          <p:cNvPr id="18" name="name_7 966 050-49-56"/>
          <p:cNvSpPr/>
          <p:nvPr/>
        </p:nvSpPr>
        <p:spPr>
          <a:xfrm>
            <a:off x="14116050" y="8796111"/>
            <a:ext cx="3182466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550"/>
              </a:lnSpc>
            </a:pPr>
            <a:r>
              <a:rPr lang="en-US" sz="2100" dirty="0">
                <a:solidFill>
                  <a:srgbClr val="FFFFFF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+7 (966) 050-49-56</a:t>
            </a:r>
            <a:endParaRPr lang="en-US" sz="2100" dirty="0"/>
          </a:p>
        </p:txBody>
      </p:sp>
      <p:sp>
        <p:nvSpPr>
          <p:cNvPr id="19" name="name_2017"/>
          <p:cNvSpPr/>
          <p:nvPr/>
        </p:nvSpPr>
        <p:spPr>
          <a:xfrm>
            <a:off x="514350" y="7515225"/>
            <a:ext cx="230505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00"/>
              </a:lnSpc>
            </a:pPr>
            <a:r>
              <a:rPr lang="en-US" sz="75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2017</a:t>
            </a:r>
            <a:endParaRPr lang="en-US" sz="7500" dirty="0"/>
          </a:p>
        </p:txBody>
      </p:sp>
      <p:sp>
        <p:nvSpPr>
          <p:cNvPr id="20" name="Text 10"/>
          <p:cNvSpPr/>
          <p:nvPr/>
        </p:nvSpPr>
        <p:spPr>
          <a:xfrm>
            <a:off x="514350" y="8562975"/>
            <a:ext cx="183832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21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Год основания</a:t>
            </a:r>
            <a:br>
              <a:rPr/>
            </a:br>
            <a:r>
              <a:rPr lang="en-US" sz="21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компании</a:t>
            </a:r>
            <a:endParaRPr lang="en-US" sz="2100" dirty="0"/>
          </a:p>
        </p:txBody>
      </p:sp>
      <p:sp>
        <p:nvSpPr>
          <p:cNvPr id="21" name="name_200"/>
          <p:cNvSpPr/>
          <p:nvPr/>
        </p:nvSpPr>
        <p:spPr>
          <a:xfrm>
            <a:off x="4238625" y="7515225"/>
            <a:ext cx="2638425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00"/>
              </a:lnSpc>
            </a:pPr>
            <a:r>
              <a:rPr lang="en-US" sz="75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200+</a:t>
            </a:r>
            <a:endParaRPr lang="en-US" sz="7500" dirty="0"/>
          </a:p>
        </p:txBody>
      </p:sp>
      <p:sp>
        <p:nvSpPr>
          <p:cNvPr id="22" name="Text 12"/>
          <p:cNvSpPr/>
          <p:nvPr/>
        </p:nvSpPr>
        <p:spPr>
          <a:xfrm>
            <a:off x="4238625" y="8562975"/>
            <a:ext cx="22479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21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Сотрудников </a:t>
            </a:r>
            <a:br>
              <a:rPr/>
            </a:br>
            <a:r>
              <a:rPr lang="en-US" sz="21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в штате компаний</a:t>
            </a:r>
            <a:endParaRPr lang="en-US" sz="2100" dirty="0"/>
          </a:p>
        </p:txBody>
      </p:sp>
      <p:sp>
        <p:nvSpPr>
          <p:cNvPr id="23" name="name_35"/>
          <p:cNvSpPr/>
          <p:nvPr/>
        </p:nvSpPr>
        <p:spPr>
          <a:xfrm>
            <a:off x="8191500" y="7515225"/>
            <a:ext cx="2638425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500"/>
              </a:lnSpc>
            </a:pPr>
            <a:r>
              <a:rPr lang="en-US" sz="75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35+</a:t>
            </a:r>
            <a:endParaRPr lang="en-US" sz="7500" dirty="0"/>
          </a:p>
        </p:txBody>
      </p:sp>
      <p:sp>
        <p:nvSpPr>
          <p:cNvPr id="24" name="Text 14"/>
          <p:cNvSpPr/>
          <p:nvPr/>
        </p:nvSpPr>
        <p:spPr>
          <a:xfrm>
            <a:off x="8191500" y="8562975"/>
            <a:ext cx="203835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50"/>
              </a:lnSpc>
            </a:pPr>
            <a:r>
              <a:rPr lang="en-US" sz="21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Реализованных </a:t>
            </a:r>
            <a:br>
              <a:rPr dirty="0"/>
            </a:br>
            <a:r>
              <a:rPr lang="en-US" sz="2100" dirty="0">
                <a:solidFill>
                  <a:srgbClr val="002B89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проектов</a:t>
            </a:r>
            <a:endParaRPr lang="en-US" sz="2100" dirty="0"/>
          </a:p>
        </p:txBody>
      </p:sp>
      <p:pic>
        <p:nvPicPr>
          <p:cNvPr id="28" name="Vector" descr="preencoded.png">
            <a:extLst>
              <a:ext uri="{FF2B5EF4-FFF2-40B4-BE49-F238E27FC236}">
                <a16:creationId xmlns:a16="http://schemas.microsoft.com/office/drawing/2014/main" id="{6E10EF6D-B322-4B16-B4D6-FAB2206DF0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6845524" y="571500"/>
            <a:ext cx="628650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38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Group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2000" y="571500"/>
            <a:ext cx="2571750" cy="417368"/>
          </a:xfrm>
          <a:prstGeom prst="rect">
            <a:avLst/>
          </a:prstGeom>
        </p:spPr>
      </p:pic>
      <p:pic>
        <p:nvPicPr>
          <p:cNvPr id="5" name="Group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316325" y="581025"/>
            <a:ext cx="1209675" cy="405636"/>
          </a:xfrm>
          <a:prstGeom prst="rect">
            <a:avLst/>
          </a:prstGeom>
        </p:spPr>
      </p:pic>
      <p:pic>
        <p:nvPicPr>
          <p:cNvPr id="6" name="Group 50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5430500" y="7439025"/>
            <a:ext cx="2076425" cy="2076450"/>
          </a:xfrm>
          <a:prstGeom prst="rect">
            <a:avLst/>
          </a:prstGeom>
        </p:spPr>
      </p:pic>
      <p:pic>
        <p:nvPicPr>
          <p:cNvPr id="7" name="Frame 163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62000" y="7439025"/>
            <a:ext cx="13430250" cy="207645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1333500" y="8010525"/>
            <a:ext cx="59721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825"/>
              </a:lnSpc>
              <a:buNone/>
            </a:pPr>
            <a:r>
              <a:rPr lang="ru-RU" sz="3150" b="1" dirty="0">
                <a:solidFill>
                  <a:srgbClr val="222226"/>
                </a:solidFill>
                <a:latin typeface="TT Norms Bold" pitchFamily="34" charset="0"/>
                <a:ea typeface="TT Norms Bold" pitchFamily="34" charset="-122"/>
                <a:cs typeface="TT Norms Bold" pitchFamily="34" charset="-120"/>
              </a:rPr>
              <a:t>Полукеев Дмитрий Иванович</a:t>
            </a:r>
            <a:endParaRPr lang="en-US" sz="3150" dirty="0"/>
          </a:p>
        </p:txBody>
      </p:sp>
      <p:sp>
        <p:nvSpPr>
          <p:cNvPr id="10" name="dpolukeevalmaservicesru"/>
          <p:cNvSpPr/>
          <p:nvPr/>
        </p:nvSpPr>
        <p:spPr>
          <a:xfrm>
            <a:off x="8610600" y="8010525"/>
            <a:ext cx="50577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825"/>
              </a:lnSpc>
              <a:buNone/>
            </a:pPr>
            <a:r>
              <a:rPr lang="en-US" sz="3150" dirty="0">
                <a:solidFill>
                  <a:srgbClr val="222226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dpolukeev@almaservices.ru</a:t>
            </a:r>
            <a:endParaRPr lang="en-US" sz="3150" dirty="0"/>
          </a:p>
        </p:txBody>
      </p:sp>
      <p:sp>
        <p:nvSpPr>
          <p:cNvPr id="11" name="wwwalmaservicesru"/>
          <p:cNvSpPr/>
          <p:nvPr/>
        </p:nvSpPr>
        <p:spPr>
          <a:xfrm>
            <a:off x="8610600" y="8667750"/>
            <a:ext cx="372427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825"/>
              </a:lnSpc>
              <a:buNone/>
            </a:pPr>
            <a:r>
              <a:rPr lang="en-US" sz="3150" u="sng" dirty="0">
                <a:solidFill>
                  <a:srgbClr val="222226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www.almaservices.ru</a:t>
            </a:r>
            <a:endParaRPr lang="en-US" sz="3150" dirty="0"/>
          </a:p>
        </p:txBody>
      </p:sp>
      <p:sp>
        <p:nvSpPr>
          <p:cNvPr id="12" name="Text 4"/>
          <p:cNvSpPr/>
          <p:nvPr/>
        </p:nvSpPr>
        <p:spPr>
          <a:xfrm>
            <a:off x="762000" y="6153150"/>
            <a:ext cx="8734425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8175"/>
              </a:lnSpc>
              <a:buNone/>
            </a:pPr>
            <a:r>
              <a:rPr lang="en-US" sz="6750" dirty="0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Спасибо за внимание</a:t>
            </a:r>
            <a:endParaRPr lang="en-US" sz="6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lips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44013" y="2014538"/>
            <a:ext cx="3629025" cy="7600092"/>
          </a:xfrm>
          <a:prstGeom prst="rect">
            <a:avLst/>
          </a:prstGeom>
        </p:spPr>
      </p:pic>
      <p:pic>
        <p:nvPicPr>
          <p:cNvPr id="3" name="Ellipse 3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424488" y="1862996"/>
            <a:ext cx="3609975" cy="7600092"/>
          </a:xfrm>
          <a:prstGeom prst="rect">
            <a:avLst/>
          </a:prstGeom>
        </p:spPr>
      </p:pic>
      <p:pic>
        <p:nvPicPr>
          <p:cNvPr id="4" name="Frame 9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115800" y="1762125"/>
            <a:ext cx="5876925" cy="2952750"/>
          </a:xfrm>
          <a:prstGeom prst="rect">
            <a:avLst/>
          </a:prstGeom>
        </p:spPr>
      </p:pic>
      <p:pic>
        <p:nvPicPr>
          <p:cNvPr id="5" name="Frame 1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115800" y="4410075"/>
            <a:ext cx="5876925" cy="2952750"/>
          </a:xfrm>
          <a:prstGeom prst="rect">
            <a:avLst/>
          </a:prstGeom>
        </p:spPr>
      </p:pic>
      <p:pic>
        <p:nvPicPr>
          <p:cNvPr id="6" name="Frame 10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2115800" y="7058025"/>
            <a:ext cx="5876925" cy="2952750"/>
          </a:xfrm>
          <a:prstGeom prst="rect">
            <a:avLst/>
          </a:prstGeom>
        </p:spPr>
      </p:pic>
      <p:pic>
        <p:nvPicPr>
          <p:cNvPr id="7" name="Frame 63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67450" y="3086100"/>
            <a:ext cx="5876925" cy="5762625"/>
          </a:xfrm>
          <a:prstGeom prst="rect">
            <a:avLst/>
          </a:prstGeom>
        </p:spPr>
      </p:pic>
      <p:pic>
        <p:nvPicPr>
          <p:cNvPr id="8" name="Frame 1321314517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677025" y="2257425"/>
            <a:ext cx="5076825" cy="809625"/>
          </a:xfrm>
          <a:prstGeom prst="rect">
            <a:avLst/>
          </a:prstGeom>
        </p:spPr>
      </p:pic>
      <p:pic>
        <p:nvPicPr>
          <p:cNvPr id="9" name="Frame 7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85775" y="1762125"/>
            <a:ext cx="5876925" cy="2952750"/>
          </a:xfrm>
          <a:prstGeom prst="rect">
            <a:avLst/>
          </a:prstGeom>
        </p:spPr>
      </p:pic>
      <p:pic>
        <p:nvPicPr>
          <p:cNvPr id="10" name="Frame 8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85775" y="4410075"/>
            <a:ext cx="5876925" cy="2952750"/>
          </a:xfrm>
          <a:prstGeom prst="rect">
            <a:avLst/>
          </a:prstGeom>
        </p:spPr>
      </p:pic>
      <p:pic>
        <p:nvPicPr>
          <p:cNvPr id="11" name="Frame 6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85775" y="7058025"/>
            <a:ext cx="5876925" cy="2952750"/>
          </a:xfrm>
          <a:prstGeom prst="rect">
            <a:avLst/>
          </a:prstGeom>
        </p:spPr>
      </p:pic>
      <p:pic>
        <p:nvPicPr>
          <p:cNvPr id="12" name="Vector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6906875" y="571500"/>
            <a:ext cx="628650" cy="476250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>
            <a:off x="752476" y="571500"/>
            <a:ext cx="15173324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3450" b="1" dirty="0">
                <a:solidFill>
                  <a:srgbClr val="1B61B7"/>
                </a:solidFill>
                <a:latin typeface="TT Norms Bold" pitchFamily="34" charset="0"/>
              </a:rPr>
              <a:t>WellTrack </a:t>
            </a:r>
            <a:r>
              <a:rPr lang="en-US" sz="3450" dirty="0" err="1">
                <a:solidFill>
                  <a:srgbClr val="434343"/>
                </a:solidFill>
                <a:latin typeface="TT Norms Regular" pitchFamily="34" charset="0"/>
              </a:rPr>
              <a:t>систем</a:t>
            </a:r>
            <a:r>
              <a:rPr lang="ru-RU" sz="3450" dirty="0">
                <a:solidFill>
                  <a:srgbClr val="434343"/>
                </a:solidFill>
                <a:latin typeface="TT Norms Regular" pitchFamily="34" charset="0"/>
              </a:rPr>
              <a:t>а</a:t>
            </a:r>
            <a:r>
              <a:rPr lang="en-US" sz="3450" dirty="0">
                <a:solidFill>
                  <a:srgbClr val="434343"/>
                </a:solidFill>
                <a:latin typeface="TT Norms Regular" pitchFamily="34" charset="0"/>
              </a:rPr>
              <a:t> контроля </a:t>
            </a:r>
            <a:r>
              <a:rPr lang="en-US" sz="3450" dirty="0" err="1">
                <a:solidFill>
                  <a:srgbClr val="434343"/>
                </a:solidFill>
                <a:latin typeface="TT Norms Regular" pitchFamily="34" charset="0"/>
              </a:rPr>
              <a:t>полного</a:t>
            </a:r>
            <a:r>
              <a:rPr lang="en-US" sz="3450" dirty="0">
                <a:solidFill>
                  <a:srgbClr val="434343"/>
                </a:solidFill>
                <a:latin typeface="TT Norms Regular" pitchFamily="34" charset="0"/>
              </a:rPr>
              <a:t> </a:t>
            </a:r>
            <a:r>
              <a:rPr lang="en-US" sz="3450" dirty="0" err="1">
                <a:solidFill>
                  <a:srgbClr val="434343"/>
                </a:solidFill>
                <a:latin typeface="TT Norms Regular" pitchFamily="34" charset="0"/>
              </a:rPr>
              <a:t>цикла</a:t>
            </a:r>
            <a:r>
              <a:rPr lang="en-US" sz="3450" dirty="0">
                <a:solidFill>
                  <a:srgbClr val="434343"/>
                </a:solidFill>
                <a:latin typeface="TT Norms Regular" pitchFamily="34" charset="0"/>
              </a:rPr>
              <a:t> производственного </a:t>
            </a:r>
            <a:r>
              <a:rPr lang="en-US" sz="34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процесса по ремонту скважин</a:t>
            </a:r>
            <a:endParaRPr lang="en-US" sz="3450" dirty="0"/>
          </a:p>
        </p:txBody>
      </p:sp>
      <p:sp>
        <p:nvSpPr>
          <p:cNvPr id="14" name="Text 1"/>
          <p:cNvSpPr/>
          <p:nvPr/>
        </p:nvSpPr>
        <p:spPr>
          <a:xfrm>
            <a:off x="12773025" y="2257425"/>
            <a:ext cx="3902161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25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Организация
</a:t>
            </a:r>
            <a:r>
              <a:rPr lang="en-US" sz="2400" dirty="0" err="1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работ</a:t>
            </a: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 Т</a:t>
            </a:r>
            <a:r>
              <a:rPr lang="ru-RU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и</a:t>
            </a: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КРС</a:t>
            </a:r>
            <a:endParaRPr lang="en-US" sz="2400" dirty="0"/>
          </a:p>
        </p:txBody>
      </p:sp>
      <p:sp>
        <p:nvSpPr>
          <p:cNvPr id="15" name="Text 2"/>
          <p:cNvSpPr/>
          <p:nvPr/>
        </p:nvSpPr>
        <p:spPr>
          <a:xfrm>
            <a:off x="12963525" y="3019425"/>
            <a:ext cx="39909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Формирование функциональных планов</a:t>
            </a:r>
            <a:endParaRPr lang="en-US" sz="1650" dirty="0"/>
          </a:p>
        </p:txBody>
      </p:sp>
      <p:sp>
        <p:nvSpPr>
          <p:cNvPr id="16" name="Text 3"/>
          <p:cNvSpPr/>
          <p:nvPr/>
        </p:nvSpPr>
        <p:spPr>
          <a:xfrm>
            <a:off x="12963525" y="3305175"/>
            <a:ext cx="40290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Формирование интегрированного плана</a:t>
            </a:r>
            <a:endParaRPr lang="en-US" sz="1650" dirty="0"/>
          </a:p>
        </p:txBody>
      </p:sp>
      <p:sp>
        <p:nvSpPr>
          <p:cNvPr id="17" name="Update"/>
          <p:cNvSpPr/>
          <p:nvPr/>
        </p:nvSpPr>
        <p:spPr>
          <a:xfrm>
            <a:off x="12963525" y="3590925"/>
            <a:ext cx="24288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Update и синхронизация</a:t>
            </a:r>
            <a:endParaRPr lang="en-US" sz="1650" dirty="0"/>
          </a:p>
        </p:txBody>
      </p:sp>
      <p:sp>
        <p:nvSpPr>
          <p:cNvPr id="18" name="default_name"/>
          <p:cNvSpPr/>
          <p:nvPr/>
        </p:nvSpPr>
        <p:spPr>
          <a:xfrm>
            <a:off x="12963525" y="3876675"/>
            <a:ext cx="14859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Коммуникации</a:t>
            </a:r>
            <a:endParaRPr lang="en-US" sz="1650" dirty="0"/>
          </a:p>
        </p:txBody>
      </p:sp>
      <p:sp>
        <p:nvSpPr>
          <p:cNvPr id="19" name="Text 6"/>
          <p:cNvSpPr/>
          <p:nvPr/>
        </p:nvSpPr>
        <p:spPr>
          <a:xfrm>
            <a:off x="12773025" y="4905375"/>
            <a:ext cx="390187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25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Организация
логистики</a:t>
            </a:r>
            <a:endParaRPr lang="en-US" sz="2400" dirty="0"/>
          </a:p>
        </p:txBody>
      </p:sp>
      <p:sp>
        <p:nvSpPr>
          <p:cNvPr id="20" name="Text 7"/>
          <p:cNvSpPr/>
          <p:nvPr/>
        </p:nvSpPr>
        <p:spPr>
          <a:xfrm>
            <a:off x="12963525" y="5667375"/>
            <a:ext cx="42767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Планирование перевозок Контроль передвижения ТС</a:t>
            </a:r>
            <a:endParaRPr lang="en-US" sz="1650" dirty="0"/>
          </a:p>
        </p:txBody>
      </p:sp>
      <p:sp>
        <p:nvSpPr>
          <p:cNvPr id="21" name="Text 8"/>
          <p:cNvSpPr/>
          <p:nvPr/>
        </p:nvSpPr>
        <p:spPr>
          <a:xfrm>
            <a:off x="12963525" y="6200775"/>
            <a:ext cx="23431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Формирование отчетов</a:t>
            </a:r>
            <a:endParaRPr lang="en-US" sz="1650" dirty="0"/>
          </a:p>
        </p:txBody>
      </p:sp>
      <p:sp>
        <p:nvSpPr>
          <p:cNvPr id="22" name="Text 9"/>
          <p:cNvSpPr/>
          <p:nvPr/>
        </p:nvSpPr>
        <p:spPr>
          <a:xfrm>
            <a:off x="12963525" y="6486525"/>
            <a:ext cx="168592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Анализ простоев</a:t>
            </a:r>
            <a:endParaRPr lang="en-US" sz="1650" dirty="0"/>
          </a:p>
        </p:txBody>
      </p:sp>
      <p:sp>
        <p:nvSpPr>
          <p:cNvPr id="23" name="Text 10"/>
          <p:cNvSpPr/>
          <p:nvPr/>
        </p:nvSpPr>
        <p:spPr>
          <a:xfrm>
            <a:off x="12773025" y="7553325"/>
            <a:ext cx="3754297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25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Контроль
и координация</a:t>
            </a:r>
            <a:endParaRPr lang="en-US" sz="2400" dirty="0"/>
          </a:p>
        </p:txBody>
      </p:sp>
      <p:sp>
        <p:nvSpPr>
          <p:cNvPr id="24" name="Text 11"/>
          <p:cNvSpPr/>
          <p:nvPr/>
        </p:nvSpPr>
        <p:spPr>
          <a:xfrm>
            <a:off x="12963525" y="8315325"/>
            <a:ext cx="22383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Автоматизация сводок</a:t>
            </a:r>
            <a:endParaRPr lang="en-US" sz="1650" dirty="0"/>
          </a:p>
        </p:txBody>
      </p:sp>
      <p:sp>
        <p:nvSpPr>
          <p:cNvPr id="25" name="Text 12"/>
          <p:cNvSpPr/>
          <p:nvPr/>
        </p:nvSpPr>
        <p:spPr>
          <a:xfrm>
            <a:off x="12963525" y="8601075"/>
            <a:ext cx="34480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Контроль выполнения плана работ</a:t>
            </a:r>
            <a:endParaRPr lang="en-US" sz="1650" dirty="0"/>
          </a:p>
        </p:txBody>
      </p:sp>
      <p:sp>
        <p:nvSpPr>
          <p:cNvPr id="26" name="Text 13"/>
          <p:cNvSpPr/>
          <p:nvPr/>
        </p:nvSpPr>
        <p:spPr>
          <a:xfrm>
            <a:off x="12963525" y="8886825"/>
            <a:ext cx="23431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Контроль и анализ НПВ</a:t>
            </a:r>
            <a:endParaRPr lang="en-US" sz="1650" dirty="0"/>
          </a:p>
        </p:txBody>
      </p:sp>
      <p:sp>
        <p:nvSpPr>
          <p:cNvPr id="27" name="Text 14"/>
          <p:cNvSpPr/>
          <p:nvPr/>
        </p:nvSpPr>
        <p:spPr>
          <a:xfrm>
            <a:off x="6667500" y="2366963"/>
            <a:ext cx="5095875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2475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Интегрированное управление производством Т</a:t>
            </a:r>
            <a:r>
              <a:rPr lang="ru-RU" sz="2475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и</a:t>
            </a:r>
            <a:r>
              <a:rPr lang="en-US" sz="2475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КРС</a:t>
            </a:r>
            <a:endParaRPr lang="en-US" sz="2475" dirty="0"/>
          </a:p>
        </p:txBody>
      </p:sp>
      <p:sp>
        <p:nvSpPr>
          <p:cNvPr id="28" name="Text 15"/>
          <p:cNvSpPr/>
          <p:nvPr/>
        </p:nvSpPr>
        <p:spPr>
          <a:xfrm>
            <a:off x="1143000" y="2257425"/>
            <a:ext cx="37528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25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Планирование </a:t>
            </a:r>
            <a:r>
              <a:rPr lang="en-US" sz="2400" dirty="0" err="1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работ</a:t>
            </a: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 Т</a:t>
            </a:r>
            <a:r>
              <a:rPr lang="ru-RU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и</a:t>
            </a: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КРС</a:t>
            </a:r>
            <a:endParaRPr lang="en-US" sz="2400" dirty="0"/>
          </a:p>
        </p:txBody>
      </p:sp>
      <p:sp>
        <p:nvSpPr>
          <p:cNvPr id="29" name="Text 16"/>
          <p:cNvSpPr/>
          <p:nvPr/>
        </p:nvSpPr>
        <p:spPr>
          <a:xfrm>
            <a:off x="1333500" y="3019425"/>
            <a:ext cx="29527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Взаимодействие с заказчиком</a:t>
            </a:r>
            <a:endParaRPr lang="en-US" sz="1650" dirty="0"/>
          </a:p>
        </p:txBody>
      </p:sp>
      <p:sp>
        <p:nvSpPr>
          <p:cNvPr id="30" name="Text 17"/>
          <p:cNvSpPr/>
          <p:nvPr/>
        </p:nvSpPr>
        <p:spPr>
          <a:xfrm>
            <a:off x="1333500" y="3305175"/>
            <a:ext cx="24955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Формирование графиков</a:t>
            </a:r>
            <a:endParaRPr lang="en-US" sz="1650" dirty="0"/>
          </a:p>
        </p:txBody>
      </p:sp>
      <p:sp>
        <p:nvSpPr>
          <p:cNvPr id="31" name="Text 18"/>
          <p:cNvSpPr/>
          <p:nvPr/>
        </p:nvSpPr>
        <p:spPr>
          <a:xfrm>
            <a:off x="1333500" y="3590925"/>
            <a:ext cx="41433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Формирование планов работ на скважину</a:t>
            </a:r>
            <a:endParaRPr lang="en-US" sz="1650" dirty="0"/>
          </a:p>
        </p:txBody>
      </p:sp>
      <p:sp>
        <p:nvSpPr>
          <p:cNvPr id="32" name="Text 19"/>
          <p:cNvSpPr/>
          <p:nvPr/>
        </p:nvSpPr>
        <p:spPr>
          <a:xfrm>
            <a:off x="1143000" y="4905375"/>
            <a:ext cx="3930449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25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Формирование отчетности </a:t>
            </a:r>
            <a:r>
              <a:rPr lang="en-US" sz="2400" dirty="0" err="1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по</a:t>
            </a: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 Т</a:t>
            </a:r>
            <a:r>
              <a:rPr lang="ru-RU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и</a:t>
            </a: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КРС</a:t>
            </a:r>
            <a:endParaRPr lang="en-US" sz="2400" dirty="0"/>
          </a:p>
        </p:txBody>
      </p:sp>
      <p:sp>
        <p:nvSpPr>
          <p:cNvPr id="33" name="Text 20"/>
          <p:cNvSpPr/>
          <p:nvPr/>
        </p:nvSpPr>
        <p:spPr>
          <a:xfrm>
            <a:off x="1333500" y="5667375"/>
            <a:ext cx="26670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Автоматизация отчетности</a:t>
            </a:r>
            <a:endParaRPr lang="en-US" sz="1650" dirty="0"/>
          </a:p>
        </p:txBody>
      </p:sp>
      <p:sp>
        <p:nvSpPr>
          <p:cNvPr id="34" name="Text 21"/>
          <p:cNvSpPr/>
          <p:nvPr/>
        </p:nvSpPr>
        <p:spPr>
          <a:xfrm>
            <a:off x="1333500" y="5953125"/>
            <a:ext cx="20574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Стандартные отчеты</a:t>
            </a:r>
            <a:endParaRPr lang="en-US" sz="1650" dirty="0"/>
          </a:p>
        </p:txBody>
      </p:sp>
      <p:sp>
        <p:nvSpPr>
          <p:cNvPr id="35" name="Text 22"/>
          <p:cNvSpPr/>
          <p:nvPr/>
        </p:nvSpPr>
        <p:spPr>
          <a:xfrm>
            <a:off x="1333500" y="6238875"/>
            <a:ext cx="22669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Аналитические отчёты</a:t>
            </a:r>
            <a:endParaRPr lang="en-US" sz="1650" dirty="0"/>
          </a:p>
        </p:txBody>
      </p:sp>
      <p:sp>
        <p:nvSpPr>
          <p:cNvPr id="36" name="Text 23"/>
          <p:cNvSpPr/>
          <p:nvPr/>
        </p:nvSpPr>
        <p:spPr>
          <a:xfrm>
            <a:off x="1143000" y="7553325"/>
            <a:ext cx="3752850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25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Учет выполнения 
и закрытие объемов </a:t>
            </a:r>
            <a:r>
              <a:rPr lang="en-US" sz="2400" dirty="0" err="1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работ</a:t>
            </a: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 Т</a:t>
            </a:r>
            <a:r>
              <a:rPr lang="ru-RU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и</a:t>
            </a: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КРС</a:t>
            </a:r>
            <a:endParaRPr lang="en-US" sz="2400" dirty="0"/>
          </a:p>
        </p:txBody>
      </p:sp>
      <p:sp>
        <p:nvSpPr>
          <p:cNvPr id="37" name="Text 24"/>
          <p:cNvSpPr/>
          <p:nvPr/>
        </p:nvSpPr>
        <p:spPr>
          <a:xfrm>
            <a:off x="1333500" y="8677275"/>
            <a:ext cx="20002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Формирование АВР</a:t>
            </a:r>
            <a:endParaRPr lang="en-US" sz="1650" dirty="0"/>
          </a:p>
        </p:txBody>
      </p:sp>
      <p:sp>
        <p:nvSpPr>
          <p:cNvPr id="38" name="Text 25"/>
          <p:cNvSpPr/>
          <p:nvPr/>
        </p:nvSpPr>
        <p:spPr>
          <a:xfrm>
            <a:off x="1333500" y="8963025"/>
            <a:ext cx="423862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Автоматизированное нормирование работ</a:t>
            </a:r>
            <a:endParaRPr lang="en-US" sz="1650" dirty="0"/>
          </a:p>
        </p:txBody>
      </p:sp>
      <p:sp>
        <p:nvSpPr>
          <p:cNvPr id="40" name="name_3"/>
          <p:cNvSpPr/>
          <p:nvPr/>
        </p:nvSpPr>
        <p:spPr>
          <a:xfrm>
            <a:off x="17383125" y="9744075"/>
            <a:ext cx="1428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500" dirty="0">
                <a:solidFill>
                  <a:srgbClr val="989898"/>
                </a:solidFill>
                <a:latin typeface="TT Norms Regular" pitchFamily="34" charset="0"/>
              </a:rPr>
              <a:t>2</a:t>
            </a:r>
            <a:endParaRPr lang="en-US" sz="1500" dirty="0"/>
          </a:p>
        </p:txBody>
      </p:sp>
      <p:sp>
        <p:nvSpPr>
          <p:cNvPr id="41" name="Text 2">
            <a:extLst>
              <a:ext uri="{FF2B5EF4-FFF2-40B4-BE49-F238E27FC236}">
                <a16:creationId xmlns:a16="http://schemas.microsoft.com/office/drawing/2014/main" id="{BB90B484-71AB-99AA-FBC5-DB738E7235F3}"/>
              </a:ext>
            </a:extLst>
          </p:cNvPr>
          <p:cNvSpPr/>
          <p:nvPr/>
        </p:nvSpPr>
        <p:spPr>
          <a:xfrm>
            <a:off x="762001" y="9744075"/>
            <a:ext cx="451462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500" dirty="0">
                <a:solidFill>
                  <a:srgbClr val="79797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©️ АЛЬМА Сервисез Компани || Конфиденциально</a:t>
            </a:r>
            <a:endParaRPr lang="en-US" sz="1500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E260F0A-3ECB-9425-4331-CDA0FFDB563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717198" y="9105900"/>
            <a:ext cx="201083" cy="208531"/>
          </a:xfrm>
          <a:prstGeom prst="rect">
            <a:avLst/>
          </a:prstGeom>
        </p:spPr>
      </p:pic>
      <p:sp>
        <p:nvSpPr>
          <p:cNvPr id="43" name="Text 13">
            <a:extLst>
              <a:ext uri="{FF2B5EF4-FFF2-40B4-BE49-F238E27FC236}">
                <a16:creationId xmlns:a16="http://schemas.microsoft.com/office/drawing/2014/main" id="{00B4383E-DC0E-87B0-D8A2-644ECEDF542F}"/>
              </a:ext>
            </a:extLst>
          </p:cNvPr>
          <p:cNvSpPr/>
          <p:nvPr/>
        </p:nvSpPr>
        <p:spPr>
          <a:xfrm>
            <a:off x="12963524" y="9148762"/>
            <a:ext cx="39909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spcAft>
                <a:spcPts val="450"/>
              </a:spcAft>
              <a:buNone/>
            </a:pPr>
            <a:r>
              <a:rPr lang="ru-RU" sz="1650" dirty="0">
                <a:solidFill>
                  <a:srgbClr val="434343"/>
                </a:solidFill>
                <a:latin typeface="TT Norms Regular" pitchFamily="34" charset="0"/>
              </a:rPr>
              <a:t>Контроль технологических процессов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ame 1321314676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2000" y="2771775"/>
            <a:ext cx="16773525" cy="2190750"/>
          </a:xfrm>
          <a:prstGeom prst="rect">
            <a:avLst/>
          </a:prstGeom>
        </p:spPr>
      </p:pic>
      <p:pic>
        <p:nvPicPr>
          <p:cNvPr id="3" name="Frame 132131466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62000" y="2009775"/>
            <a:ext cx="11572875" cy="361950"/>
          </a:xfrm>
          <a:prstGeom prst="rect">
            <a:avLst/>
          </a:prstGeom>
        </p:spPr>
      </p:pic>
      <p:pic>
        <p:nvPicPr>
          <p:cNvPr id="4" name="Frame 1321314666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2392025" y="2009775"/>
            <a:ext cx="5133975" cy="361950"/>
          </a:xfrm>
          <a:prstGeom prst="rect">
            <a:avLst/>
          </a:prstGeom>
        </p:spPr>
      </p:pic>
      <p:pic>
        <p:nvPicPr>
          <p:cNvPr id="5" name="Vector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906875" y="571500"/>
            <a:ext cx="628650" cy="476250"/>
          </a:xfrm>
          <a:prstGeom prst="rect">
            <a:avLst/>
          </a:prstGeom>
        </p:spPr>
      </p:pic>
      <p:pic>
        <p:nvPicPr>
          <p:cNvPr id="6" name="Frame 1321314668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78144" y="5651854"/>
            <a:ext cx="4229100" cy="1787857"/>
          </a:xfrm>
          <a:prstGeom prst="rect">
            <a:avLst/>
          </a:prstGeom>
        </p:spPr>
      </p:pic>
      <p:pic>
        <p:nvPicPr>
          <p:cNvPr id="7" name="Frame 67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243387" y="5859560"/>
            <a:ext cx="3762375" cy="1998566"/>
          </a:xfrm>
          <a:prstGeom prst="rect">
            <a:avLst/>
          </a:prstGeom>
        </p:spPr>
      </p:pic>
      <p:pic>
        <p:nvPicPr>
          <p:cNvPr id="8" name="Frame 1321314669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401050" y="5781675"/>
            <a:ext cx="3324225" cy="704850"/>
          </a:xfrm>
          <a:prstGeom prst="rect">
            <a:avLst/>
          </a:prstGeom>
        </p:spPr>
      </p:pic>
      <p:pic>
        <p:nvPicPr>
          <p:cNvPr id="9" name="Frame 1321314673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401050" y="6810375"/>
            <a:ext cx="3638550" cy="704850"/>
          </a:xfrm>
          <a:prstGeom prst="rect">
            <a:avLst/>
          </a:prstGeom>
        </p:spPr>
      </p:pic>
      <p:pic>
        <p:nvPicPr>
          <p:cNvPr id="10" name="Frame 1321314670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3344525" y="5781675"/>
            <a:ext cx="3286125" cy="438150"/>
          </a:xfrm>
          <a:prstGeom prst="rect">
            <a:avLst/>
          </a:prstGeom>
        </p:spPr>
      </p:pic>
      <p:pic>
        <p:nvPicPr>
          <p:cNvPr id="11" name="Frame 1321314674" descr="preencoded.png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3344525" y="6810375"/>
            <a:ext cx="3876675" cy="438150"/>
          </a:xfrm>
          <a:prstGeom prst="rect">
            <a:avLst/>
          </a:prstGeom>
        </p:spPr>
      </p:pic>
      <p:pic>
        <p:nvPicPr>
          <p:cNvPr id="12" name="Vector 5" descr="preencoded.png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762000" y="5448300"/>
            <a:ext cx="16764000" cy="19050"/>
          </a:xfrm>
          <a:prstGeom prst="rect">
            <a:avLst/>
          </a:prstGeom>
        </p:spPr>
      </p:pic>
      <p:pic>
        <p:nvPicPr>
          <p:cNvPr id="13" name="Vector 6" descr="preencoded.png"/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762000" y="8305800"/>
            <a:ext cx="16764000" cy="19050"/>
          </a:xfrm>
          <a:prstGeom prst="rect">
            <a:avLst/>
          </a:prstGeom>
        </p:spPr>
      </p:pic>
      <p:pic>
        <p:nvPicPr>
          <p:cNvPr id="14" name="Group 64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60157" y="2428875"/>
            <a:ext cx="203736" cy="297373"/>
          </a:xfrm>
          <a:prstGeom prst="rect">
            <a:avLst/>
          </a:prstGeom>
        </p:spPr>
      </p:pic>
      <p:pic>
        <p:nvPicPr>
          <p:cNvPr id="15" name="Group 66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803007" y="5065201"/>
            <a:ext cx="203736" cy="297374"/>
          </a:xfrm>
          <a:prstGeom prst="rect">
            <a:avLst/>
          </a:prstGeom>
        </p:spPr>
      </p:pic>
      <p:pic>
        <p:nvPicPr>
          <p:cNvPr id="16" name="Group 67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4212957" y="5076825"/>
            <a:ext cx="203736" cy="297374"/>
          </a:xfrm>
          <a:prstGeom prst="rect">
            <a:avLst/>
          </a:prstGeom>
        </p:spPr>
      </p:pic>
      <p:pic>
        <p:nvPicPr>
          <p:cNvPr id="17" name="Group 77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1837477" y="6813282"/>
            <a:ext cx="1109095" cy="203736"/>
          </a:xfrm>
          <a:prstGeom prst="rect">
            <a:avLst/>
          </a:prstGeom>
        </p:spPr>
      </p:pic>
      <p:pic>
        <p:nvPicPr>
          <p:cNvPr id="18" name="Group 82" descr="preencoded.png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1837477" y="5879832"/>
            <a:ext cx="1109095" cy="203736"/>
          </a:xfrm>
          <a:prstGeom prst="rect">
            <a:avLst/>
          </a:prstGeom>
        </p:spPr>
      </p:pic>
      <p:pic>
        <p:nvPicPr>
          <p:cNvPr id="19" name="Group 80" descr="preencoded.png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13395057" y="5044532"/>
            <a:ext cx="203736" cy="328047"/>
          </a:xfrm>
          <a:prstGeom prst="rect">
            <a:avLst/>
          </a:prstGeom>
        </p:spPr>
      </p:pic>
      <p:pic>
        <p:nvPicPr>
          <p:cNvPr id="20" name="Group 81" descr="preencoded.png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8470632" y="5044532"/>
            <a:ext cx="203736" cy="328047"/>
          </a:xfrm>
          <a:prstGeom prst="rect">
            <a:avLst/>
          </a:prstGeom>
        </p:spPr>
      </p:pic>
      <p:pic>
        <p:nvPicPr>
          <p:cNvPr id="21" name="Group 65" descr="preencoded.png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2871182" y="2428875"/>
            <a:ext cx="203736" cy="297373"/>
          </a:xfrm>
          <a:prstGeom prst="rect">
            <a:avLst/>
          </a:prstGeom>
        </p:spPr>
      </p:pic>
      <p:pic>
        <p:nvPicPr>
          <p:cNvPr id="22" name="Ð¡Ð»Ð¾Ð¹_1" descr="preencoded.png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800100" y="7130415"/>
            <a:ext cx="266700" cy="257175"/>
          </a:xfrm>
          <a:prstGeom prst="rect">
            <a:avLst/>
          </a:prstGeom>
        </p:spPr>
      </p:pic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id="{40FD44A2-531A-4AED-8F88-A280556511B7}"/>
              </a:ext>
            </a:extLst>
          </p:cNvPr>
          <p:cNvSpPr/>
          <p:nvPr/>
        </p:nvSpPr>
        <p:spPr>
          <a:xfrm>
            <a:off x="5955663" y="8515350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28575 w 57150"/>
              <a:gd name="connsiteY1" fmla="*/ 57150 h 57150"/>
              <a:gd name="connsiteX2" fmla="*/ 0 w 57150"/>
              <a:gd name="connsiteY2" fmla="*/ 28575 h 57150"/>
              <a:gd name="connsiteX3" fmla="*/ 28575 w 57150"/>
              <a:gd name="connsiteY3" fmla="*/ 0 h 57150"/>
              <a:gd name="connsiteX4" fmla="*/ 57150 w 57150"/>
              <a:gd name="connsiteY4" fmla="*/ 2857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44357"/>
                  <a:pt x="44357" y="57150"/>
                  <a:pt x="28575" y="57150"/>
                </a:cubicBezTo>
                <a:cubicBezTo>
                  <a:pt x="12793" y="57150"/>
                  <a:pt x="0" y="44357"/>
                  <a:pt x="0" y="28575"/>
                </a:cubicBezTo>
                <a:cubicBezTo>
                  <a:pt x="0" y="12793"/>
                  <a:pt x="12793" y="0"/>
                  <a:pt x="28575" y="0"/>
                </a:cubicBezTo>
                <a:cubicBezTo>
                  <a:pt x="44357" y="0"/>
                  <a:pt x="57150" y="12793"/>
                  <a:pt x="57150" y="28575"/>
                </a:cubicBezTo>
                <a:close/>
              </a:path>
            </a:pathLst>
          </a:custGeom>
          <a:solidFill>
            <a:srgbClr val="4343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id="{42E1B157-262E-4CD3-9FAA-209BF5BFEEA9}"/>
              </a:ext>
            </a:extLst>
          </p:cNvPr>
          <p:cNvSpPr/>
          <p:nvPr/>
        </p:nvSpPr>
        <p:spPr>
          <a:xfrm flipV="1">
            <a:off x="5962650" y="9014455"/>
            <a:ext cx="57150" cy="57151"/>
          </a:xfrm>
          <a:custGeom>
            <a:avLst/>
            <a:gdLst>
              <a:gd name="connsiteX0" fmla="*/ 57150 w 57150"/>
              <a:gd name="connsiteY0" fmla="*/ 28575 h 57150"/>
              <a:gd name="connsiteX1" fmla="*/ 28575 w 57150"/>
              <a:gd name="connsiteY1" fmla="*/ 57150 h 57150"/>
              <a:gd name="connsiteX2" fmla="*/ 0 w 57150"/>
              <a:gd name="connsiteY2" fmla="*/ 28575 h 57150"/>
              <a:gd name="connsiteX3" fmla="*/ 28575 w 57150"/>
              <a:gd name="connsiteY3" fmla="*/ 0 h 57150"/>
              <a:gd name="connsiteX4" fmla="*/ 57150 w 57150"/>
              <a:gd name="connsiteY4" fmla="*/ 2857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44357"/>
                  <a:pt x="44357" y="57150"/>
                  <a:pt x="28575" y="57150"/>
                </a:cubicBezTo>
                <a:cubicBezTo>
                  <a:pt x="12793" y="57150"/>
                  <a:pt x="0" y="44357"/>
                  <a:pt x="0" y="28575"/>
                </a:cubicBezTo>
                <a:cubicBezTo>
                  <a:pt x="0" y="12793"/>
                  <a:pt x="12793" y="0"/>
                  <a:pt x="28575" y="0"/>
                </a:cubicBezTo>
                <a:cubicBezTo>
                  <a:pt x="44357" y="0"/>
                  <a:pt x="57150" y="12793"/>
                  <a:pt x="57150" y="28575"/>
                </a:cubicBezTo>
                <a:close/>
              </a:path>
            </a:pathLst>
          </a:custGeom>
          <a:solidFill>
            <a:srgbClr val="4343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67F3E078-42DF-4F56-9854-C2F8E5504473}"/>
              </a:ext>
            </a:extLst>
          </p:cNvPr>
          <p:cNvSpPr/>
          <p:nvPr/>
        </p:nvSpPr>
        <p:spPr>
          <a:xfrm>
            <a:off x="11387583" y="8578215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28575 w 57150"/>
              <a:gd name="connsiteY1" fmla="*/ 57150 h 57150"/>
              <a:gd name="connsiteX2" fmla="*/ 0 w 57150"/>
              <a:gd name="connsiteY2" fmla="*/ 28575 h 57150"/>
              <a:gd name="connsiteX3" fmla="*/ 28575 w 57150"/>
              <a:gd name="connsiteY3" fmla="*/ 0 h 57150"/>
              <a:gd name="connsiteX4" fmla="*/ 57150 w 57150"/>
              <a:gd name="connsiteY4" fmla="*/ 2857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44357"/>
                  <a:pt x="44357" y="57150"/>
                  <a:pt x="28575" y="57150"/>
                </a:cubicBezTo>
                <a:cubicBezTo>
                  <a:pt x="12793" y="57150"/>
                  <a:pt x="0" y="44357"/>
                  <a:pt x="0" y="28575"/>
                </a:cubicBezTo>
                <a:cubicBezTo>
                  <a:pt x="0" y="12793"/>
                  <a:pt x="12793" y="0"/>
                  <a:pt x="28575" y="0"/>
                </a:cubicBezTo>
                <a:cubicBezTo>
                  <a:pt x="44357" y="0"/>
                  <a:pt x="57150" y="12793"/>
                  <a:pt x="57150" y="28575"/>
                </a:cubicBezTo>
                <a:close/>
              </a:path>
            </a:pathLst>
          </a:custGeom>
          <a:solidFill>
            <a:srgbClr val="4343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ext 0"/>
          <p:cNvSpPr/>
          <p:nvPr/>
        </p:nvSpPr>
        <p:spPr>
          <a:xfrm>
            <a:off x="1771650" y="3208851"/>
            <a:ext cx="2419350" cy="116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ru-RU" sz="3000" dirty="0">
                <a:solidFill>
                  <a:srgbClr val="FFFFFF"/>
                </a:solidFill>
                <a:latin typeface="TT Norms Medium" pitchFamily="34" charset="0"/>
              </a:rPr>
              <a:t>Подсистема</a:t>
            </a:r>
            <a:br>
              <a:rPr dirty="0"/>
            </a:br>
            <a:r>
              <a:rPr lang="en-US" sz="3000" dirty="0" err="1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Скважинны</a:t>
            </a:r>
            <a:r>
              <a:rPr lang="ru-RU" sz="3000" dirty="0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х</a:t>
            </a:r>
            <a:r>
              <a:rPr lang="en-US" sz="3000" dirty="0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 </a:t>
            </a:r>
            <a:br>
              <a:rPr dirty="0"/>
            </a:br>
            <a:r>
              <a:rPr lang="en-US" sz="3000" dirty="0" err="1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операци</a:t>
            </a:r>
            <a:r>
              <a:rPr lang="ru-RU" sz="3000" dirty="0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й</a:t>
            </a:r>
            <a:endParaRPr lang="en-US" sz="3000" dirty="0"/>
          </a:p>
        </p:txBody>
      </p:sp>
      <p:sp>
        <p:nvSpPr>
          <p:cNvPr id="26" name="Text 1"/>
          <p:cNvSpPr/>
          <p:nvPr/>
        </p:nvSpPr>
        <p:spPr>
          <a:xfrm>
            <a:off x="13401675" y="3208851"/>
            <a:ext cx="3343275" cy="11821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ru-RU" sz="3000" dirty="0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Подсистема</a:t>
            </a:r>
            <a:br>
              <a:rPr dirty="0"/>
            </a:br>
            <a:r>
              <a:rPr lang="en-US" sz="3000" dirty="0" err="1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Транспортн</a:t>
            </a:r>
            <a:r>
              <a:rPr lang="ru-RU" sz="3000" dirty="0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ого</a:t>
            </a:r>
            <a:br>
              <a:rPr dirty="0"/>
            </a:br>
            <a:r>
              <a:rPr lang="en-US" sz="3000" dirty="0" err="1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обеспечени</a:t>
            </a:r>
            <a:r>
              <a:rPr lang="ru-RU" sz="3000" dirty="0">
                <a:solidFill>
                  <a:srgbClr val="FFFFFF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я</a:t>
            </a:r>
            <a:endParaRPr lang="en-US" sz="3000" dirty="0"/>
          </a:p>
        </p:txBody>
      </p:sp>
      <p:sp>
        <p:nvSpPr>
          <p:cNvPr id="27" name="Text 2"/>
          <p:cNvSpPr/>
          <p:nvPr/>
        </p:nvSpPr>
        <p:spPr>
          <a:xfrm>
            <a:off x="1181100" y="2105025"/>
            <a:ext cx="79629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325"/>
              </a:lnSpc>
              <a:buNone/>
            </a:pPr>
            <a:r>
              <a:rPr lang="ru-RU" sz="1950" dirty="0">
                <a:solidFill>
                  <a:srgbClr val="1B61B7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Параметры работы оборудования</a:t>
            </a:r>
            <a:r>
              <a:rPr lang="en-US" sz="1950" dirty="0">
                <a:solidFill>
                  <a:srgbClr val="1B61B7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/ </a:t>
            </a:r>
            <a:r>
              <a:rPr lang="ru-RU" sz="1950" dirty="0">
                <a:solidFill>
                  <a:srgbClr val="1B61B7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Видеонаблюдение</a:t>
            </a:r>
            <a:endParaRPr lang="en-US" sz="1950" dirty="0"/>
          </a:p>
        </p:txBody>
      </p:sp>
      <p:sp>
        <p:nvSpPr>
          <p:cNvPr id="28" name="Text 3"/>
          <p:cNvSpPr/>
          <p:nvPr/>
        </p:nvSpPr>
        <p:spPr>
          <a:xfrm>
            <a:off x="12811125" y="2105025"/>
            <a:ext cx="28765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325"/>
              </a:lnSpc>
              <a:buNone/>
            </a:pPr>
            <a:r>
              <a:rPr lang="en-US" sz="1950" dirty="0">
                <a:solidFill>
                  <a:srgbClr val="1B61B7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Данные мониторинга ТС</a:t>
            </a:r>
            <a:endParaRPr lang="en-US" sz="1950" dirty="0"/>
          </a:p>
        </p:txBody>
      </p:sp>
      <p:sp>
        <p:nvSpPr>
          <p:cNvPr id="29" name="Text 4"/>
          <p:cNvSpPr/>
          <p:nvPr/>
        </p:nvSpPr>
        <p:spPr>
          <a:xfrm>
            <a:off x="762000" y="581025"/>
            <a:ext cx="10220325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4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Переход к среде коллективного взаимодействия </a:t>
            </a:r>
            <a:br>
              <a:rPr dirty="0"/>
            </a:br>
            <a:r>
              <a:rPr lang="en-US" sz="34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и интегрированного планирования</a:t>
            </a:r>
            <a:endParaRPr lang="en-US" sz="3450" dirty="0"/>
          </a:p>
        </p:txBody>
      </p:sp>
      <p:sp>
        <p:nvSpPr>
          <p:cNvPr id="31" name="name_4"/>
          <p:cNvSpPr/>
          <p:nvPr/>
        </p:nvSpPr>
        <p:spPr>
          <a:xfrm>
            <a:off x="17383125" y="9744075"/>
            <a:ext cx="1428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500" dirty="0">
                <a:solidFill>
                  <a:srgbClr val="989898"/>
                </a:solidFill>
                <a:latin typeface="TT Norms Regular" pitchFamily="34" charset="0"/>
              </a:rPr>
              <a:t>3</a:t>
            </a:r>
            <a:endParaRPr lang="en-US" sz="1500" dirty="0"/>
          </a:p>
        </p:txBody>
      </p:sp>
      <p:sp>
        <p:nvSpPr>
          <p:cNvPr id="32" name="Text 7"/>
          <p:cNvSpPr/>
          <p:nvPr/>
        </p:nvSpPr>
        <p:spPr>
          <a:xfrm>
            <a:off x="1257300" y="5726524"/>
            <a:ext cx="226695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План работ на КРС</a:t>
            </a:r>
            <a:endParaRPr lang="en-US" sz="1950" dirty="0"/>
          </a:p>
        </p:txBody>
      </p:sp>
      <p:sp>
        <p:nvSpPr>
          <p:cNvPr id="33" name="Text 8"/>
          <p:cNvSpPr/>
          <p:nvPr/>
        </p:nvSpPr>
        <p:spPr>
          <a:xfrm>
            <a:off x="1257300" y="6267450"/>
            <a:ext cx="21431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График движения </a:t>
            </a:r>
            <a:br>
              <a:rPr dirty="0"/>
            </a:b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бригад КРС</a:t>
            </a:r>
            <a:endParaRPr lang="en-US" sz="1950" dirty="0"/>
          </a:p>
        </p:txBody>
      </p:sp>
      <p:sp>
        <p:nvSpPr>
          <p:cNvPr id="34" name="Text 9"/>
          <p:cNvSpPr/>
          <p:nvPr/>
        </p:nvSpPr>
        <p:spPr>
          <a:xfrm>
            <a:off x="1257300" y="6967330"/>
            <a:ext cx="20002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Характеристики </a:t>
            </a:r>
            <a:br>
              <a:rPr dirty="0"/>
            </a:b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скважин</a:t>
            </a:r>
            <a:endParaRPr lang="en-US" sz="1950" dirty="0"/>
          </a:p>
        </p:txBody>
      </p:sp>
      <p:sp>
        <p:nvSpPr>
          <p:cNvPr id="35" name="Text 10"/>
          <p:cNvSpPr/>
          <p:nvPr/>
        </p:nvSpPr>
        <p:spPr>
          <a:xfrm>
            <a:off x="4714875" y="5886450"/>
            <a:ext cx="28289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Акт выполненных работ</a:t>
            </a:r>
            <a:endParaRPr lang="en-US" sz="1950" dirty="0"/>
          </a:p>
        </p:txBody>
      </p:sp>
      <p:sp>
        <p:nvSpPr>
          <p:cNvPr id="36" name="Text 11"/>
          <p:cNvSpPr/>
          <p:nvPr/>
        </p:nvSpPr>
        <p:spPr>
          <a:xfrm>
            <a:off x="4714875" y="6400800"/>
            <a:ext cx="21431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Акты на операции</a:t>
            </a:r>
            <a:endParaRPr lang="en-US" sz="1950" dirty="0"/>
          </a:p>
        </p:txBody>
      </p:sp>
      <p:sp>
        <p:nvSpPr>
          <p:cNvPr id="37" name="default_name"/>
          <p:cNvSpPr/>
          <p:nvPr/>
        </p:nvSpPr>
        <p:spPr>
          <a:xfrm>
            <a:off x="4714875" y="6915150"/>
            <a:ext cx="84772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Заявки</a:t>
            </a:r>
            <a:endParaRPr lang="en-US" sz="1950" dirty="0"/>
          </a:p>
        </p:txBody>
      </p:sp>
      <p:sp>
        <p:nvSpPr>
          <p:cNvPr id="38" name="Text 13"/>
          <p:cNvSpPr/>
          <p:nvPr/>
        </p:nvSpPr>
        <p:spPr>
          <a:xfrm>
            <a:off x="4714874" y="7429500"/>
            <a:ext cx="378618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ru-RU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Оперативная отчетность по работе бригад (Сводки, Графики, Анализ НПВ)</a:t>
            </a:r>
            <a:endParaRPr lang="en-US" sz="1950" dirty="0"/>
          </a:p>
        </p:txBody>
      </p:sp>
      <p:sp>
        <p:nvSpPr>
          <p:cNvPr id="39" name="Text 14"/>
          <p:cNvSpPr/>
          <p:nvPr/>
        </p:nvSpPr>
        <p:spPr>
          <a:xfrm>
            <a:off x="8896350" y="5781675"/>
            <a:ext cx="284797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Планирование завоза оборудования и материалов</a:t>
            </a:r>
            <a:endParaRPr lang="en-US" sz="1950" dirty="0"/>
          </a:p>
        </p:txBody>
      </p:sp>
      <p:sp>
        <p:nvSpPr>
          <p:cNvPr id="40" name="Text 15"/>
          <p:cNvSpPr/>
          <p:nvPr/>
        </p:nvSpPr>
        <p:spPr>
          <a:xfrm>
            <a:off x="8896350" y="6810375"/>
            <a:ext cx="3162300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Номера  бригад для переезда</a:t>
            </a:r>
            <a:br/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Местоположение бригад</a:t>
            </a:r>
            <a:endParaRPr lang="en-US" sz="1950" dirty="0"/>
          </a:p>
        </p:txBody>
      </p:sp>
      <p:sp>
        <p:nvSpPr>
          <p:cNvPr id="41" name="Text 16"/>
          <p:cNvSpPr/>
          <p:nvPr/>
        </p:nvSpPr>
        <p:spPr>
          <a:xfrm>
            <a:off x="13839825" y="5781675"/>
            <a:ext cx="29051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Планирование сменных заданий ТС</a:t>
            </a:r>
            <a:endParaRPr lang="en-US" sz="1950" dirty="0"/>
          </a:p>
        </p:txBody>
      </p:sp>
      <p:sp>
        <p:nvSpPr>
          <p:cNvPr id="42" name="Text 17"/>
          <p:cNvSpPr/>
          <p:nvPr/>
        </p:nvSpPr>
        <p:spPr>
          <a:xfrm>
            <a:off x="13839825" y="6810375"/>
            <a:ext cx="27241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Расчет времени переезда бригады</a:t>
            </a:r>
            <a:endParaRPr lang="en-US" sz="1950" dirty="0"/>
          </a:p>
        </p:txBody>
      </p:sp>
      <p:sp>
        <p:nvSpPr>
          <p:cNvPr id="43" name="Text 18"/>
          <p:cNvSpPr/>
          <p:nvPr/>
        </p:nvSpPr>
        <p:spPr>
          <a:xfrm>
            <a:off x="6172200" y="8423007"/>
            <a:ext cx="6000750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Создание системы для интегрированного </a:t>
            </a:r>
            <a:br>
              <a:rPr dirty="0"/>
            </a:b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планирования и контроля</a:t>
            </a:r>
            <a:endParaRPr lang="en-US" sz="1650" dirty="0"/>
          </a:p>
        </p:txBody>
      </p:sp>
      <p:sp>
        <p:nvSpPr>
          <p:cNvPr id="45" name="Text 20"/>
          <p:cNvSpPr/>
          <p:nvPr/>
        </p:nvSpPr>
        <p:spPr>
          <a:xfrm>
            <a:off x="6172200" y="9890436"/>
            <a:ext cx="2761299" cy="258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ru-RU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Ролевой доступ</a:t>
            </a: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к системе</a:t>
            </a:r>
            <a:endParaRPr lang="en-US" sz="1650" dirty="0"/>
          </a:p>
        </p:txBody>
      </p:sp>
      <p:sp>
        <p:nvSpPr>
          <p:cNvPr id="50" name="Text 25"/>
          <p:cNvSpPr/>
          <p:nvPr/>
        </p:nvSpPr>
        <p:spPr>
          <a:xfrm>
            <a:off x="1523777" y="8839199"/>
            <a:ext cx="3810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Эффекты и преимущества</a:t>
            </a:r>
            <a:endParaRPr lang="en-US" sz="2400" dirty="0"/>
          </a:p>
        </p:txBody>
      </p:sp>
      <p:sp>
        <p:nvSpPr>
          <p:cNvPr id="30" name="Text 2">
            <a:extLst>
              <a:ext uri="{FF2B5EF4-FFF2-40B4-BE49-F238E27FC236}">
                <a16:creationId xmlns:a16="http://schemas.microsoft.com/office/drawing/2014/main" id="{68CE7103-9448-ABE4-54F6-421C422C926D}"/>
              </a:ext>
            </a:extLst>
          </p:cNvPr>
          <p:cNvSpPr/>
          <p:nvPr/>
        </p:nvSpPr>
        <p:spPr>
          <a:xfrm>
            <a:off x="762001" y="9744075"/>
            <a:ext cx="451462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500" dirty="0">
                <a:solidFill>
                  <a:srgbClr val="79797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©️ АЛЬМА Сервисез Компани || Конфиденциально</a:t>
            </a:r>
            <a:endParaRPr lang="en-US" sz="1500" dirty="0"/>
          </a:p>
        </p:txBody>
      </p:sp>
      <p:pic>
        <p:nvPicPr>
          <p:cNvPr id="51" name="Frame 1321314669" descr="preencoded.png">
            <a:extLst>
              <a:ext uri="{FF2B5EF4-FFF2-40B4-BE49-F238E27FC236}">
                <a16:creationId xmlns:a16="http://schemas.microsoft.com/office/drawing/2014/main" id="{25BBADCE-EF9D-22E7-EE60-87426B22E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62000" y="7661467"/>
            <a:ext cx="3324225" cy="704850"/>
          </a:xfrm>
          <a:prstGeom prst="rect">
            <a:avLst/>
          </a:prstGeom>
        </p:spPr>
      </p:pic>
      <p:sp>
        <p:nvSpPr>
          <p:cNvPr id="54" name="Text 9">
            <a:extLst>
              <a:ext uri="{FF2B5EF4-FFF2-40B4-BE49-F238E27FC236}">
                <a16:creationId xmlns:a16="http://schemas.microsoft.com/office/drawing/2014/main" id="{81AD097A-2FD8-8E3D-7A6A-807837EFE14C}"/>
              </a:ext>
            </a:extLst>
          </p:cNvPr>
          <p:cNvSpPr/>
          <p:nvPr/>
        </p:nvSpPr>
        <p:spPr>
          <a:xfrm>
            <a:off x="1257300" y="7652385"/>
            <a:ext cx="2680957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ru-RU" sz="19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Справочники </a:t>
            </a:r>
            <a:endParaRPr lang="en-US" sz="195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044B54C-F036-4505-ABC0-D53B26EE4A18}"/>
              </a:ext>
            </a:extLst>
          </p:cNvPr>
          <p:cNvSpPr txBox="1"/>
          <p:nvPr/>
        </p:nvSpPr>
        <p:spPr>
          <a:xfrm>
            <a:off x="11563571" y="8373362"/>
            <a:ext cx="600075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50" dirty="0">
                <a:solidFill>
                  <a:srgbClr val="434343"/>
                </a:solidFill>
                <a:latin typeface="TT Norms Regular" pitchFamily="34" charset="0"/>
              </a:rPr>
              <a:t>Обеспечение прозрачности процесса ТКРС за счет вовлечения специалистов всех служб и подразделений в едином информационном пространстве</a:t>
            </a:r>
            <a:endParaRPr lang="en-US" sz="1650" dirty="0">
              <a:solidFill>
                <a:srgbClr val="434343"/>
              </a:solidFill>
              <a:latin typeface="TT Norms Regular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8A2446A-4FC9-4586-AE30-DEABAADD674E}"/>
              </a:ext>
            </a:extLst>
          </p:cNvPr>
          <p:cNvSpPr txBox="1"/>
          <p:nvPr/>
        </p:nvSpPr>
        <p:spPr>
          <a:xfrm>
            <a:off x="11563572" y="9295873"/>
            <a:ext cx="5819553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50" dirty="0">
                <a:solidFill>
                  <a:srgbClr val="434343"/>
                </a:solidFill>
                <a:latin typeface="TT Norms Regular" pitchFamily="34" charset="0"/>
              </a:rPr>
              <a:t>Усиление функции контроля за ходом выполнения работ на скважинах путем настройки интеграции с инструментальным контролем</a:t>
            </a:r>
            <a:endParaRPr lang="en-US" sz="1650" dirty="0">
              <a:solidFill>
                <a:srgbClr val="434343"/>
              </a:solidFill>
              <a:latin typeface="TT Norms Regular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371B972-3A42-49F7-9F3A-7723DAD33D6E}"/>
              </a:ext>
            </a:extLst>
          </p:cNvPr>
          <p:cNvSpPr txBox="1"/>
          <p:nvPr/>
        </p:nvSpPr>
        <p:spPr>
          <a:xfrm>
            <a:off x="6084731" y="8903996"/>
            <a:ext cx="50456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50" dirty="0">
                <a:solidFill>
                  <a:srgbClr val="434343"/>
                </a:solidFill>
                <a:latin typeface="TT Norms Regular" pitchFamily="34" charset="0"/>
              </a:rPr>
              <a:t>Минимизация ручного ввода информации при подготовке как основных документов на текущий и капитальный ремонт скважин (ТКРС), так и аналитической отчетности</a:t>
            </a:r>
            <a:endParaRPr lang="en-US" sz="1650" dirty="0">
              <a:solidFill>
                <a:srgbClr val="434343"/>
              </a:solidFill>
              <a:latin typeface="TT Norms Regular" pitchFamily="34" charset="0"/>
            </a:endParaRPr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9F85701E-8B5B-470E-89C7-E3842A46BFEE}"/>
              </a:ext>
            </a:extLst>
          </p:cNvPr>
          <p:cNvSpPr/>
          <p:nvPr/>
        </p:nvSpPr>
        <p:spPr>
          <a:xfrm>
            <a:off x="11387583" y="9472437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28575 w 57150"/>
              <a:gd name="connsiteY1" fmla="*/ 57150 h 57150"/>
              <a:gd name="connsiteX2" fmla="*/ 0 w 57150"/>
              <a:gd name="connsiteY2" fmla="*/ 28575 h 57150"/>
              <a:gd name="connsiteX3" fmla="*/ 28575 w 57150"/>
              <a:gd name="connsiteY3" fmla="*/ 0 h 57150"/>
              <a:gd name="connsiteX4" fmla="*/ 57150 w 57150"/>
              <a:gd name="connsiteY4" fmla="*/ 2857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44357"/>
                  <a:pt x="44357" y="57150"/>
                  <a:pt x="28575" y="57150"/>
                </a:cubicBezTo>
                <a:cubicBezTo>
                  <a:pt x="12793" y="57150"/>
                  <a:pt x="0" y="44357"/>
                  <a:pt x="0" y="28575"/>
                </a:cubicBezTo>
                <a:cubicBezTo>
                  <a:pt x="0" y="12793"/>
                  <a:pt x="12793" y="0"/>
                  <a:pt x="28575" y="0"/>
                </a:cubicBezTo>
                <a:cubicBezTo>
                  <a:pt x="44357" y="0"/>
                  <a:pt x="57150" y="12793"/>
                  <a:pt x="57150" y="28575"/>
                </a:cubicBezTo>
                <a:close/>
              </a:path>
            </a:pathLst>
          </a:custGeom>
          <a:solidFill>
            <a:srgbClr val="4343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Полилиния: фигура 81">
            <a:extLst>
              <a:ext uri="{FF2B5EF4-FFF2-40B4-BE49-F238E27FC236}">
                <a16:creationId xmlns:a16="http://schemas.microsoft.com/office/drawing/2014/main" id="{ADF950A2-BE66-4278-BA21-725ED8958CB3}"/>
              </a:ext>
            </a:extLst>
          </p:cNvPr>
          <p:cNvSpPr/>
          <p:nvPr/>
        </p:nvSpPr>
        <p:spPr>
          <a:xfrm>
            <a:off x="5960744" y="9994943"/>
            <a:ext cx="57150" cy="57150"/>
          </a:xfrm>
          <a:custGeom>
            <a:avLst/>
            <a:gdLst>
              <a:gd name="connsiteX0" fmla="*/ 57150 w 57150"/>
              <a:gd name="connsiteY0" fmla="*/ 28575 h 57150"/>
              <a:gd name="connsiteX1" fmla="*/ 28575 w 57150"/>
              <a:gd name="connsiteY1" fmla="*/ 57150 h 57150"/>
              <a:gd name="connsiteX2" fmla="*/ 0 w 57150"/>
              <a:gd name="connsiteY2" fmla="*/ 28575 h 57150"/>
              <a:gd name="connsiteX3" fmla="*/ 28575 w 57150"/>
              <a:gd name="connsiteY3" fmla="*/ 0 h 57150"/>
              <a:gd name="connsiteX4" fmla="*/ 57150 w 57150"/>
              <a:gd name="connsiteY4" fmla="*/ 28575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57150">
                <a:moveTo>
                  <a:pt x="57150" y="28575"/>
                </a:moveTo>
                <a:cubicBezTo>
                  <a:pt x="57150" y="44357"/>
                  <a:pt x="44357" y="57150"/>
                  <a:pt x="28575" y="57150"/>
                </a:cubicBezTo>
                <a:cubicBezTo>
                  <a:pt x="12793" y="57150"/>
                  <a:pt x="0" y="44357"/>
                  <a:pt x="0" y="28575"/>
                </a:cubicBezTo>
                <a:cubicBezTo>
                  <a:pt x="0" y="12793"/>
                  <a:pt x="12793" y="0"/>
                  <a:pt x="28575" y="0"/>
                </a:cubicBezTo>
                <a:cubicBezTo>
                  <a:pt x="44357" y="0"/>
                  <a:pt x="57150" y="12793"/>
                  <a:pt x="57150" y="28575"/>
                </a:cubicBezTo>
                <a:close/>
              </a:path>
            </a:pathLst>
          </a:custGeom>
          <a:solidFill>
            <a:srgbClr val="4343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ame 96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0" y="1838325"/>
            <a:ext cx="16764000" cy="771525"/>
          </a:xfrm>
          <a:prstGeom prst="rect">
            <a:avLst/>
          </a:prstGeom>
        </p:spPr>
      </p:pic>
      <p:pic>
        <p:nvPicPr>
          <p:cNvPr id="3" name="Frame 1321314597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52500" y="3009900"/>
            <a:ext cx="16764000" cy="4124325"/>
          </a:xfrm>
          <a:prstGeom prst="rect">
            <a:avLst/>
          </a:prstGeom>
        </p:spPr>
      </p:pic>
      <p:pic>
        <p:nvPicPr>
          <p:cNvPr id="4" name="Frame 132131459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572375" y="1323975"/>
            <a:ext cx="10144125" cy="228600"/>
          </a:xfrm>
          <a:prstGeom prst="rect">
            <a:avLst/>
          </a:prstGeom>
        </p:spPr>
      </p:pic>
      <p:pic>
        <p:nvPicPr>
          <p:cNvPr id="5" name="Frame 1321314581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52500" y="7439025"/>
            <a:ext cx="6191250" cy="1809750"/>
          </a:xfrm>
          <a:prstGeom prst="rect">
            <a:avLst/>
          </a:prstGeom>
        </p:spPr>
      </p:pic>
      <p:pic>
        <p:nvPicPr>
          <p:cNvPr id="6" name="Frame 1321314582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334250" y="7439025"/>
            <a:ext cx="6191250" cy="1809750"/>
          </a:xfrm>
          <a:prstGeom prst="rect">
            <a:avLst/>
          </a:prstGeom>
        </p:spPr>
      </p:pic>
      <p:pic>
        <p:nvPicPr>
          <p:cNvPr id="7" name="Frame 1321314590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3773151" y="7354956"/>
            <a:ext cx="4000500" cy="1809750"/>
          </a:xfrm>
          <a:prstGeom prst="rect">
            <a:avLst/>
          </a:prstGeom>
        </p:spPr>
      </p:pic>
      <p:pic>
        <p:nvPicPr>
          <p:cNvPr id="8" name="Rectangle 4067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42950" y="1838325"/>
            <a:ext cx="19050" cy="771525"/>
          </a:xfrm>
          <a:prstGeom prst="rect">
            <a:avLst/>
          </a:prstGeom>
        </p:spPr>
      </p:pic>
      <p:pic>
        <p:nvPicPr>
          <p:cNvPr id="9" name="Rectangle 4068" descr="preencoded.png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42950" y="2800350"/>
            <a:ext cx="19050" cy="4391025"/>
          </a:xfrm>
          <a:prstGeom prst="rect">
            <a:avLst/>
          </a:prstGeom>
        </p:spPr>
      </p:pic>
      <p:pic>
        <p:nvPicPr>
          <p:cNvPr id="10" name="Rectangle 4070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52500" y="2781300"/>
            <a:ext cx="16764000" cy="19050"/>
          </a:xfrm>
          <a:prstGeom prst="rect">
            <a:avLst/>
          </a:prstGeom>
        </p:spPr>
      </p:pic>
      <p:pic>
        <p:nvPicPr>
          <p:cNvPr id="11" name="Rectangle 4071" descr="preencoded.png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52500" y="7229475"/>
            <a:ext cx="16764000" cy="19050"/>
          </a:xfrm>
          <a:prstGeom prst="rect">
            <a:avLst/>
          </a:prstGeom>
        </p:spPr>
      </p:pic>
      <p:pic>
        <p:nvPicPr>
          <p:cNvPr id="12" name="Arrow 1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2882608" y="2600325"/>
            <a:ext cx="140284" cy="647700"/>
          </a:xfrm>
          <a:prstGeom prst="rect">
            <a:avLst/>
          </a:prstGeom>
        </p:spPr>
      </p:pic>
      <p:pic>
        <p:nvPicPr>
          <p:cNvPr id="13" name="Arrow 4" descr="preencoded.png"/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10502608" y="2600325"/>
            <a:ext cx="140284" cy="647700"/>
          </a:xfrm>
          <a:prstGeom prst="rect">
            <a:avLst/>
          </a:prstGeom>
        </p:spPr>
      </p:pic>
      <p:pic>
        <p:nvPicPr>
          <p:cNvPr id="14" name="Arrow 7" descr="preencoded.png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4760283" y="2600325"/>
            <a:ext cx="140284" cy="419100"/>
          </a:xfrm>
          <a:prstGeom prst="rect">
            <a:avLst/>
          </a:prstGeom>
        </p:spPr>
      </p:pic>
      <p:pic>
        <p:nvPicPr>
          <p:cNvPr id="15" name="Arrow 12" descr="preencoded.png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>
            <a:off x="14760283" y="2600325"/>
            <a:ext cx="140284" cy="419100"/>
          </a:xfrm>
          <a:prstGeom prst="rect">
            <a:avLst/>
          </a:prstGeom>
        </p:spPr>
      </p:pic>
      <p:pic>
        <p:nvPicPr>
          <p:cNvPr id="16" name="Arrow 13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3538632" y="2609836"/>
            <a:ext cx="1451342" cy="3208645"/>
          </a:xfrm>
          <a:prstGeom prst="rect">
            <a:avLst/>
          </a:prstGeom>
        </p:spPr>
      </p:pic>
      <p:pic>
        <p:nvPicPr>
          <p:cNvPr id="17" name="Arrow 14" descr="preencoded.png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3538632" y="2609834"/>
            <a:ext cx="1451342" cy="3208645"/>
          </a:xfrm>
          <a:prstGeom prst="rect">
            <a:avLst/>
          </a:prstGeom>
        </p:spPr>
      </p:pic>
      <p:pic>
        <p:nvPicPr>
          <p:cNvPr id="18" name="Arrow 15" descr="preencoded.png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13157288" y="2595563"/>
            <a:ext cx="1815855" cy="3996269"/>
          </a:xfrm>
          <a:prstGeom prst="rect">
            <a:avLst/>
          </a:prstGeom>
        </p:spPr>
      </p:pic>
      <p:pic>
        <p:nvPicPr>
          <p:cNvPr id="19" name="Arrow 8" descr="preencoded.png"/>
          <p:cNvPicPr>
            <a:picLocks noChangeAspect="1"/>
          </p:cNvPicPr>
          <p:nvPr/>
        </p:nvPicPr>
        <p:blipFill>
          <a:blip r:embed="rId28"/>
          <a:srcRect/>
          <a:stretch/>
        </p:blipFill>
        <p:spPr>
          <a:xfrm>
            <a:off x="16665283" y="6896100"/>
            <a:ext cx="140283" cy="542925"/>
          </a:xfrm>
          <a:prstGeom prst="rect">
            <a:avLst/>
          </a:prstGeom>
        </p:spPr>
      </p:pic>
      <p:pic>
        <p:nvPicPr>
          <p:cNvPr id="20" name="Arrow 9" descr="preencoded.png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2335496" y="6500785"/>
            <a:ext cx="2183479" cy="1975021"/>
          </a:xfrm>
          <a:prstGeom prst="rect">
            <a:avLst/>
          </a:prstGeom>
        </p:spPr>
      </p:pic>
      <p:pic>
        <p:nvPicPr>
          <p:cNvPr id="21" name="Arrow 10" descr="preencoded.png"/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8339223" y="5610225"/>
            <a:ext cx="140283" cy="2066925"/>
          </a:xfrm>
          <a:prstGeom prst="rect">
            <a:avLst/>
          </a:prstGeom>
        </p:spPr>
      </p:pic>
      <p:pic>
        <p:nvPicPr>
          <p:cNvPr id="22" name="Arrow 11" descr="preencoded.png"/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5549608" y="6524625"/>
            <a:ext cx="140284" cy="1152525"/>
          </a:xfrm>
          <a:prstGeom prst="rect">
            <a:avLst/>
          </a:prstGeom>
        </p:spPr>
      </p:pic>
      <p:pic>
        <p:nvPicPr>
          <p:cNvPr id="23" name="Arrow 5" descr="preencoded.png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0782284" y="3643671"/>
            <a:ext cx="217733" cy="712726"/>
          </a:xfrm>
          <a:prstGeom prst="rect">
            <a:avLst/>
          </a:prstGeom>
        </p:spPr>
      </p:pic>
      <p:pic>
        <p:nvPicPr>
          <p:cNvPr id="24" name="Arrow 2" descr="preencoded.png"/>
          <p:cNvPicPr>
            <a:picLocks noChangeAspect="1"/>
          </p:cNvPicPr>
          <p:nvPr/>
        </p:nvPicPr>
        <p:blipFill>
          <a:blip r:embed="rId35"/>
          <a:srcRect/>
          <a:stretch/>
        </p:blipFill>
        <p:spPr>
          <a:xfrm>
            <a:off x="3333750" y="4206583"/>
            <a:ext cx="200025" cy="140284"/>
          </a:xfrm>
          <a:prstGeom prst="rect">
            <a:avLst/>
          </a:prstGeom>
        </p:spPr>
      </p:pic>
      <p:pic>
        <p:nvPicPr>
          <p:cNvPr id="25" name="Arrow 6" descr="preencoded.png"/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12388558" y="5676900"/>
            <a:ext cx="140284" cy="152400"/>
          </a:xfrm>
          <a:prstGeom prst="rect">
            <a:avLst/>
          </a:prstGeom>
        </p:spPr>
      </p:pic>
      <p:pic>
        <p:nvPicPr>
          <p:cNvPr id="26" name="Arrow 3" descr="preencoded.png"/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7324725" y="4206583"/>
            <a:ext cx="209550" cy="140284"/>
          </a:xfrm>
          <a:prstGeom prst="rect">
            <a:avLst/>
          </a:prstGeom>
        </p:spPr>
      </p:pic>
      <p:pic>
        <p:nvPicPr>
          <p:cNvPr id="27" name="Rectangle 4069" descr="preencoded.png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742950" y="7439025"/>
            <a:ext cx="19050" cy="1809750"/>
          </a:xfrm>
          <a:prstGeom prst="rect">
            <a:avLst/>
          </a:prstGeom>
        </p:spPr>
      </p:pic>
      <p:pic>
        <p:nvPicPr>
          <p:cNvPr id="28" name="Vector" descr="preencoded.png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16906875" y="571500"/>
            <a:ext cx="628650" cy="476250"/>
          </a:xfrm>
          <a:prstGeom prst="rect">
            <a:avLst/>
          </a:prstGeom>
        </p:spPr>
      </p:pic>
      <p:sp>
        <p:nvSpPr>
          <p:cNvPr id="30" name="Text 1"/>
          <p:cNvSpPr/>
          <p:nvPr/>
        </p:nvSpPr>
        <p:spPr>
          <a:xfrm>
            <a:off x="1123950" y="2028825"/>
            <a:ext cx="3990975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025"/>
              </a:lnSpc>
              <a:buSzPct val="90000"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•</a:t>
            </a:r>
            <a:r>
              <a:rPr lang="ru-RU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65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Бюджетирование</a:t>
            </a: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, отчетность
•</a:t>
            </a:r>
            <a:r>
              <a:rPr lang="ru-RU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65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Учет</a:t>
            </a: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продаж и аналитические отчеты</a:t>
            </a:r>
            <a:endParaRPr lang="en-US" sz="1650" dirty="0"/>
          </a:p>
        </p:txBody>
      </p:sp>
      <p:sp>
        <p:nvSpPr>
          <p:cNvPr id="31" name="Text 2"/>
          <p:cNvSpPr/>
          <p:nvPr/>
        </p:nvSpPr>
        <p:spPr>
          <a:xfrm>
            <a:off x="5219700" y="2028825"/>
            <a:ext cx="48768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•</a:t>
            </a:r>
            <a:r>
              <a:rPr lang="ru-RU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65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Учет</a:t>
            </a: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закупок
•</a:t>
            </a:r>
            <a:r>
              <a:rPr lang="ru-RU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65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Учет</a:t>
            </a: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движения ТМЦ (в т.ч. оборудования, НКТ)</a:t>
            </a:r>
            <a:endParaRPr lang="en-US" sz="1650" dirty="0"/>
          </a:p>
        </p:txBody>
      </p:sp>
      <p:sp>
        <p:nvSpPr>
          <p:cNvPr id="32" name="Text 3"/>
          <p:cNvSpPr/>
          <p:nvPr/>
        </p:nvSpPr>
        <p:spPr>
          <a:xfrm>
            <a:off x="10191750" y="2028825"/>
            <a:ext cx="26384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•</a:t>
            </a:r>
            <a:r>
              <a:rPr lang="ru-RU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65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Учет</a:t>
            </a: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персонала
•</a:t>
            </a:r>
            <a:r>
              <a:rPr lang="ru-RU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65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Учет</a:t>
            </a: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денежных средств</a:t>
            </a:r>
            <a:endParaRPr lang="en-US" sz="1650" dirty="0"/>
          </a:p>
        </p:txBody>
      </p:sp>
      <p:sp>
        <p:nvSpPr>
          <p:cNvPr id="33" name="Text 4"/>
          <p:cNvSpPr/>
          <p:nvPr/>
        </p:nvSpPr>
        <p:spPr>
          <a:xfrm>
            <a:off x="12954000" y="2028825"/>
            <a:ext cx="46386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•</a:t>
            </a:r>
            <a:r>
              <a:rPr lang="ru-RU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65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Регламентная</a:t>
            </a:r>
            <a:r>
              <a:rPr lang="en-US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и управленческая отчетность
•</a:t>
            </a:r>
            <a:r>
              <a:rPr lang="ru-RU" sz="16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65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Документооборот</a:t>
            </a:r>
            <a:endParaRPr lang="en-US" sz="1650" dirty="0"/>
          </a:p>
        </p:txBody>
      </p:sp>
      <p:sp>
        <p:nvSpPr>
          <p:cNvPr id="34" name="Text 5"/>
          <p:cNvSpPr/>
          <p:nvPr/>
        </p:nvSpPr>
        <p:spPr>
          <a:xfrm>
            <a:off x="952500" y="3009900"/>
            <a:ext cx="24003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«Система НГДО»</a:t>
            </a:r>
            <a:endParaRPr lang="en-US" sz="1650" dirty="0"/>
          </a:p>
        </p:txBody>
      </p:sp>
      <p:sp>
        <p:nvSpPr>
          <p:cNvPr id="35" name="Text 6"/>
          <p:cNvSpPr/>
          <p:nvPr/>
        </p:nvSpPr>
        <p:spPr>
          <a:xfrm>
            <a:off x="1095375" y="3438525"/>
            <a:ext cx="2095500" cy="1133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32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Графики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движения</a:t>
            </a:r>
            <a:b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</a:b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бригад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Планы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работ ТКРС
Формирование АВР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История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ремонтов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b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</a:b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скважин</a:t>
            </a:r>
            <a:endParaRPr lang="en-US" sz="1200" dirty="0"/>
          </a:p>
        </p:txBody>
      </p:sp>
      <p:sp>
        <p:nvSpPr>
          <p:cNvPr id="36" name="Text 7"/>
          <p:cNvSpPr/>
          <p:nvPr/>
        </p:nvSpPr>
        <p:spPr>
          <a:xfrm>
            <a:off x="3524250" y="3009900"/>
            <a:ext cx="25146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«Скважинные операции»</a:t>
            </a:r>
            <a:endParaRPr lang="en-US" sz="1650" dirty="0"/>
          </a:p>
        </p:txBody>
      </p:sp>
      <p:sp>
        <p:nvSpPr>
          <p:cNvPr id="37" name="Text 8"/>
          <p:cNvSpPr/>
          <p:nvPr/>
        </p:nvSpPr>
        <p:spPr>
          <a:xfrm>
            <a:off x="3714750" y="3438525"/>
            <a:ext cx="3448050" cy="30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32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Графики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движения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бригад</a:t>
            </a:r>
            <a:endParaRPr lang="ru-RU" sz="1200" dirty="0">
              <a:solidFill>
                <a:srgbClr val="434343"/>
              </a:solidFill>
              <a:latin typeface="TT Norms Regular" pitchFamily="34" charset="0"/>
              <a:ea typeface="TT Norms Regular" pitchFamily="34" charset="-122"/>
              <a:cs typeface="TT Norms Regular" pitchFamily="34" charset="-120"/>
            </a:endParaRPr>
          </a:p>
          <a:p>
            <a:pPr marL="171450" indent="-171450" algn="l">
              <a:lnSpc>
                <a:spcPts val="132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Планы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работ ТКРС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Организация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работ (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заявки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, определение потребности в ТМЦ </a:t>
            </a:r>
            <a:br>
              <a:rPr dirty="0"/>
            </a:b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 оборудовании)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Мониторинг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работы бригад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Контроль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исполнения планов работ
Формирование сводок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Предписания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по собственным проверкам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Ведение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журналов бригад
Формирование актов в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ходе</a:t>
            </a: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выполнения</a:t>
            </a: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работ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Первичный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АВР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Анализ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НПВ</a:t>
            </a:r>
            <a:endParaRPr lang="en-US" sz="1200" dirty="0"/>
          </a:p>
        </p:txBody>
      </p:sp>
      <p:sp>
        <p:nvSpPr>
          <p:cNvPr id="38" name="Text 9"/>
          <p:cNvSpPr/>
          <p:nvPr/>
        </p:nvSpPr>
        <p:spPr>
          <a:xfrm>
            <a:off x="7524750" y="3009900"/>
            <a:ext cx="32893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«Транспортное обеспечение»</a:t>
            </a:r>
            <a:endParaRPr lang="en-US" sz="1650" dirty="0"/>
          </a:p>
        </p:txBody>
      </p:sp>
      <p:sp>
        <p:nvSpPr>
          <p:cNvPr id="39" name="Text 10"/>
          <p:cNvSpPr/>
          <p:nvPr/>
        </p:nvSpPr>
        <p:spPr>
          <a:xfrm>
            <a:off x="7715250" y="3438525"/>
            <a:ext cx="2908300" cy="1990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32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Формирование месячной заявки </a:t>
            </a:r>
            <a:br>
              <a:rPr dirty="0"/>
            </a:b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на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ТС</a:t>
            </a:r>
            <a:endParaRPr lang="ru-RU" sz="1200" dirty="0">
              <a:solidFill>
                <a:srgbClr val="434343"/>
              </a:solidFill>
              <a:latin typeface="TT Norms Regular" pitchFamily="34" charset="0"/>
              <a:ea typeface="TT Norms Regular" pitchFamily="34" charset="-122"/>
              <a:cs typeface="TT Norms Regular" pitchFamily="34" charset="-120"/>
            </a:endParaRPr>
          </a:p>
          <a:p>
            <a:pPr marL="171450" indent="-171450" algn="l">
              <a:lnSpc>
                <a:spcPts val="132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Расчет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времени на переезд бригад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Расчет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маршрутов и загрузки ТС
Формирование заданий для ТС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Мониторинг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использования ТС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Ведение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электронных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путевых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b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</a:b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листов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
</a:t>
            </a: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Формирование реестра оказания транспортных услуг</a:t>
            </a:r>
            <a:endParaRPr lang="en-US" sz="1200" dirty="0"/>
          </a:p>
        </p:txBody>
      </p:sp>
      <p:sp>
        <p:nvSpPr>
          <p:cNvPr id="40" name="Text 11"/>
          <p:cNvSpPr/>
          <p:nvPr/>
        </p:nvSpPr>
        <p:spPr>
          <a:xfrm>
            <a:off x="10985500" y="3009900"/>
            <a:ext cx="212407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ru-RU" sz="1650" dirty="0">
                <a:solidFill>
                  <a:srgbClr val="434343"/>
                </a:solidFill>
                <a:latin typeface="TT Norms Medium" pitchFamily="34" charset="0"/>
              </a:rPr>
              <a:t>Яндекс карты</a:t>
            </a:r>
            <a:endParaRPr lang="en-US" sz="1650" dirty="0">
              <a:solidFill>
                <a:srgbClr val="434343"/>
              </a:solidFill>
              <a:latin typeface="TT Norms Medium" pitchFamily="34" charset="0"/>
            </a:endParaRPr>
          </a:p>
        </p:txBody>
      </p:sp>
      <p:sp>
        <p:nvSpPr>
          <p:cNvPr id="41" name="Text 12"/>
          <p:cNvSpPr/>
          <p:nvPr/>
        </p:nvSpPr>
        <p:spPr>
          <a:xfrm>
            <a:off x="11047293" y="3282795"/>
            <a:ext cx="3008658" cy="7063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Основа карты дорог 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Построение оптимальных  маршрутов ТС  , расчет времени и расстояния</a:t>
            </a:r>
            <a:endParaRPr lang="en-US" sz="1200" dirty="0"/>
          </a:p>
        </p:txBody>
      </p:sp>
      <p:sp>
        <p:nvSpPr>
          <p:cNvPr id="43" name="Text 14"/>
          <p:cNvSpPr/>
          <p:nvPr/>
        </p:nvSpPr>
        <p:spPr>
          <a:xfrm>
            <a:off x="11176000" y="4918260"/>
            <a:ext cx="1514475" cy="644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spcAft>
                <a:spcPts val="450"/>
              </a:spcAft>
              <a:buNone/>
            </a:pPr>
            <a:r>
              <a:rPr lang="en-US" sz="13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Предписания супервайзерской службы Заказчика</a:t>
            </a:r>
            <a:endParaRPr lang="en-US" sz="1350" dirty="0"/>
          </a:p>
        </p:txBody>
      </p:sp>
      <p:sp>
        <p:nvSpPr>
          <p:cNvPr id="44" name="-"/>
          <p:cNvSpPr/>
          <p:nvPr/>
        </p:nvSpPr>
        <p:spPr>
          <a:xfrm>
            <a:off x="11176000" y="6019801"/>
            <a:ext cx="2590800" cy="2671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50"/>
              </a:lnSpc>
            </a:pPr>
            <a:r>
              <a:rPr lang="en-US" sz="135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Направление ОТ ПБ и ОС:</a:t>
            </a:r>
            <a:endParaRPr lang="en-US" sz="1350" dirty="0"/>
          </a:p>
        </p:txBody>
      </p:sp>
      <p:sp>
        <p:nvSpPr>
          <p:cNvPr id="45" name="Text 16"/>
          <p:cNvSpPr/>
          <p:nvPr/>
        </p:nvSpPr>
        <p:spPr>
          <a:xfrm>
            <a:off x="14636751" y="3173896"/>
            <a:ext cx="2908300" cy="1990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20"/>
              </a:lnSpc>
              <a:spcAft>
                <a:spcPts val="450"/>
              </a:spcAft>
            </a:pP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Техническое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обслуживание и ремонт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оборудования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:</a:t>
            </a:r>
            <a:endParaRPr lang="ru-RU" sz="1200" dirty="0">
              <a:solidFill>
                <a:srgbClr val="434343"/>
              </a:solidFill>
              <a:latin typeface="TT Norms Regular" pitchFamily="34" charset="0"/>
              <a:ea typeface="TT Norms Regular" pitchFamily="34" charset="-122"/>
              <a:cs typeface="TT Norms Regular" pitchFamily="34" charset="-120"/>
            </a:endParaRPr>
          </a:p>
          <a:p>
            <a:pPr marL="171450" indent="-171450" algn="l">
              <a:lnSpc>
                <a:spcPts val="132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аспортизация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
</a:t>
            </a: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ормирование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графиков ППР, опрессовок, испытаний
</a:t>
            </a: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И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сполнение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графиков
</a:t>
            </a: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чет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  работ и материалов
</a:t>
            </a: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онтроль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эксплуатации (состояние)
</a:t>
            </a: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онтроль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перемещения в ремонт/из ремонта (в т.ч. НКТ)</a:t>
            </a:r>
            <a:endParaRPr lang="en-US" sz="1200" dirty="0"/>
          </a:p>
        </p:txBody>
      </p:sp>
      <p:sp>
        <p:nvSpPr>
          <p:cNvPr id="46" name="Text 17"/>
          <p:cNvSpPr/>
          <p:nvPr/>
        </p:nvSpPr>
        <p:spPr>
          <a:xfrm>
            <a:off x="14636751" y="5627619"/>
            <a:ext cx="29083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25"/>
              </a:lnSpc>
              <a:spcAft>
                <a:spcPts val="450"/>
              </a:spcAft>
              <a:buNone/>
            </a:pP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Формирование и исполнение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заявок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 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на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МТР и оборудование (с уровня бригад)</a:t>
            </a:r>
            <a:endParaRPr lang="en-US" sz="1200" dirty="0"/>
          </a:p>
        </p:txBody>
      </p:sp>
      <p:sp>
        <p:nvSpPr>
          <p:cNvPr id="47" name="Text 18"/>
          <p:cNvSpPr/>
          <p:nvPr/>
        </p:nvSpPr>
        <p:spPr>
          <a:xfrm>
            <a:off x="14636751" y="6389619"/>
            <a:ext cx="290830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25"/>
              </a:lnSpc>
              <a:spcAft>
                <a:spcPts val="450"/>
              </a:spcAft>
              <a:buNone/>
            </a:pP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Учет и анализ потребления электроэнергии</a:t>
            </a:r>
            <a:endParaRPr lang="en-US" sz="1200" dirty="0"/>
          </a:p>
        </p:txBody>
      </p:sp>
      <p:sp>
        <p:nvSpPr>
          <p:cNvPr id="48" name="name_1"/>
          <p:cNvSpPr/>
          <p:nvPr/>
        </p:nvSpPr>
        <p:spPr>
          <a:xfrm>
            <a:off x="533400" y="2124075"/>
            <a:ext cx="1333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1</a:t>
            </a:r>
            <a:endParaRPr lang="en-US" sz="2100" dirty="0"/>
          </a:p>
        </p:txBody>
      </p:sp>
      <p:sp>
        <p:nvSpPr>
          <p:cNvPr id="49" name="name_1"/>
          <p:cNvSpPr/>
          <p:nvPr/>
        </p:nvSpPr>
        <p:spPr>
          <a:xfrm>
            <a:off x="7705725" y="1371600"/>
            <a:ext cx="9525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1</a:t>
            </a:r>
            <a:endParaRPr lang="en-US" sz="1500" dirty="0"/>
          </a:p>
        </p:txBody>
      </p:sp>
      <p:sp>
        <p:nvSpPr>
          <p:cNvPr id="50" name="-"/>
          <p:cNvSpPr/>
          <p:nvPr/>
        </p:nvSpPr>
        <p:spPr>
          <a:xfrm>
            <a:off x="7962900" y="1371600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- </a:t>
            </a:r>
            <a:endParaRPr lang="en-US" sz="1500" dirty="0"/>
          </a:p>
        </p:txBody>
      </p:sp>
      <p:sp>
        <p:nvSpPr>
          <p:cNvPr id="51" name="Text 22"/>
          <p:cNvSpPr/>
          <p:nvPr/>
        </p:nvSpPr>
        <p:spPr>
          <a:xfrm>
            <a:off x="8096250" y="1371600"/>
            <a:ext cx="329565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Управление ресурсами предприятия</a:t>
            </a:r>
            <a:endParaRPr lang="en-US" sz="1500" dirty="0"/>
          </a:p>
        </p:txBody>
      </p:sp>
      <p:sp>
        <p:nvSpPr>
          <p:cNvPr id="52" name="name_2"/>
          <p:cNvSpPr/>
          <p:nvPr/>
        </p:nvSpPr>
        <p:spPr>
          <a:xfrm>
            <a:off x="11677650" y="1371600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FCFCFC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2</a:t>
            </a:r>
            <a:endParaRPr lang="en-US" sz="1500" dirty="0"/>
          </a:p>
        </p:txBody>
      </p:sp>
      <p:sp>
        <p:nvSpPr>
          <p:cNvPr id="53" name="-"/>
          <p:cNvSpPr/>
          <p:nvPr/>
        </p:nvSpPr>
        <p:spPr>
          <a:xfrm>
            <a:off x="11944350" y="1371600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- </a:t>
            </a:r>
            <a:endParaRPr lang="en-US" sz="1500" dirty="0"/>
          </a:p>
        </p:txBody>
      </p:sp>
      <p:sp>
        <p:nvSpPr>
          <p:cNvPr id="54" name="Text 25"/>
          <p:cNvSpPr/>
          <p:nvPr/>
        </p:nvSpPr>
        <p:spPr>
          <a:xfrm>
            <a:off x="12077700" y="1371600"/>
            <a:ext cx="249555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Управление производством</a:t>
            </a:r>
            <a:endParaRPr lang="en-US" sz="1500" dirty="0"/>
          </a:p>
        </p:txBody>
      </p:sp>
      <p:sp>
        <p:nvSpPr>
          <p:cNvPr id="55" name="name_3"/>
          <p:cNvSpPr/>
          <p:nvPr/>
        </p:nvSpPr>
        <p:spPr>
          <a:xfrm>
            <a:off x="14868525" y="1371600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FCFCFC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3</a:t>
            </a:r>
            <a:endParaRPr lang="en-US" sz="1500" dirty="0"/>
          </a:p>
        </p:txBody>
      </p:sp>
      <p:sp>
        <p:nvSpPr>
          <p:cNvPr id="56" name="-"/>
          <p:cNvSpPr/>
          <p:nvPr/>
        </p:nvSpPr>
        <p:spPr>
          <a:xfrm>
            <a:off x="15135225" y="1371600"/>
            <a:ext cx="1047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- </a:t>
            </a:r>
            <a:endParaRPr lang="en-US" sz="1500" dirty="0"/>
          </a:p>
        </p:txBody>
      </p:sp>
      <p:sp>
        <p:nvSpPr>
          <p:cNvPr id="57" name="Text 28"/>
          <p:cNvSpPr/>
          <p:nvPr/>
        </p:nvSpPr>
        <p:spPr>
          <a:xfrm>
            <a:off x="15268575" y="1371600"/>
            <a:ext cx="24765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Промышленная автоматика</a:t>
            </a:r>
            <a:endParaRPr lang="en-US" sz="1500" dirty="0"/>
          </a:p>
        </p:txBody>
      </p:sp>
      <p:sp>
        <p:nvSpPr>
          <p:cNvPr id="58" name="Text 29"/>
          <p:cNvSpPr/>
          <p:nvPr/>
        </p:nvSpPr>
        <p:spPr>
          <a:xfrm>
            <a:off x="952500" y="7439025"/>
            <a:ext cx="219075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АПК в бригадах ТКРС</a:t>
            </a:r>
            <a:endParaRPr lang="en-US" sz="1650" dirty="0"/>
          </a:p>
        </p:txBody>
      </p:sp>
      <p:sp>
        <p:nvSpPr>
          <p:cNvPr id="59" name="Text 30"/>
          <p:cNvSpPr/>
          <p:nvPr/>
        </p:nvSpPr>
        <p:spPr>
          <a:xfrm>
            <a:off x="1143000" y="7816281"/>
            <a:ext cx="2876550" cy="1381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Вес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на крюке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Измерение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длины НКТ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Контроль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изоляции кабеля УЭЦН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Температура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окружающей среды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Скорость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ветра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Газоанализатор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
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Наработка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талевого каната</a:t>
            </a:r>
            <a:endParaRPr lang="en-US" sz="1200" dirty="0"/>
          </a:p>
        </p:txBody>
      </p:sp>
      <p:sp>
        <p:nvSpPr>
          <p:cNvPr id="60" name="Text 31"/>
          <p:cNvSpPr/>
          <p:nvPr/>
        </p:nvSpPr>
        <p:spPr>
          <a:xfrm>
            <a:off x="4286250" y="7816281"/>
            <a:ext cx="2686050" cy="1381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Момент на роторе / ГКШ
Параметры жидкости
Контроль положения плашек превентора (гидравлич.)
Контроль положения клиньев спайдера</a:t>
            </a:r>
            <a:endParaRPr lang="en-US" sz="1200" dirty="0"/>
          </a:p>
        </p:txBody>
      </p:sp>
      <p:sp>
        <p:nvSpPr>
          <p:cNvPr id="61" name="Text 32"/>
          <p:cNvSpPr/>
          <p:nvPr/>
        </p:nvSpPr>
        <p:spPr>
          <a:xfrm>
            <a:off x="7334250" y="7439025"/>
            <a:ext cx="621030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165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АПК в ТС</a:t>
            </a:r>
            <a:endParaRPr lang="en-US" sz="1650" dirty="0"/>
          </a:p>
        </p:txBody>
      </p:sp>
      <p:sp>
        <p:nvSpPr>
          <p:cNvPr id="62" name="Text 33"/>
          <p:cNvSpPr/>
          <p:nvPr/>
        </p:nvSpPr>
        <p:spPr>
          <a:xfrm>
            <a:off x="7524750" y="7814642"/>
            <a:ext cx="5829300" cy="1381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425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Местонахождение ТС
Контроль скорости передвижения
Оповещение о достижении заданной точки маршрута
Время работы двигателя
Время работы верхнего оборудования</a:t>
            </a:r>
            <a:endParaRPr lang="en-US" sz="1200" dirty="0"/>
          </a:p>
        </p:txBody>
      </p:sp>
      <p:sp>
        <p:nvSpPr>
          <p:cNvPr id="63" name="Text 34"/>
          <p:cNvSpPr/>
          <p:nvPr/>
        </p:nvSpPr>
        <p:spPr>
          <a:xfrm>
            <a:off x="15954375" y="7581900"/>
            <a:ext cx="15906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056"/>
              </a:lnSpc>
              <a:spcAft>
                <a:spcPts val="450"/>
              </a:spcAft>
              <a:buNone/>
            </a:pP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Показания приборов
учета электроэнергии</a:t>
            </a:r>
            <a:endParaRPr lang="en-US" sz="1200" dirty="0"/>
          </a:p>
        </p:txBody>
      </p:sp>
      <p:sp>
        <p:nvSpPr>
          <p:cNvPr id="64" name="Text 35"/>
          <p:cNvSpPr/>
          <p:nvPr/>
        </p:nvSpPr>
        <p:spPr>
          <a:xfrm>
            <a:off x="13906500" y="8353425"/>
            <a:ext cx="36385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200"/>
              </a:lnSpc>
              <a:spcAft>
                <a:spcPts val="450"/>
              </a:spcAft>
              <a:buNone/>
            </a:pP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Видеоаналитика:
•</a:t>
            </a: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Контроль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ношения СИЗ
•</a:t>
            </a: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Контроль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несоблюдения требований ОТ и ПБ</a:t>
            </a:r>
            <a:endParaRPr lang="en-US" sz="1200" dirty="0"/>
          </a:p>
        </p:txBody>
      </p:sp>
      <p:sp>
        <p:nvSpPr>
          <p:cNvPr id="65" name="name_2"/>
          <p:cNvSpPr/>
          <p:nvPr/>
        </p:nvSpPr>
        <p:spPr>
          <a:xfrm>
            <a:off x="485775" y="3086100"/>
            <a:ext cx="180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2</a:t>
            </a:r>
            <a:endParaRPr lang="en-US" sz="2100" dirty="0"/>
          </a:p>
        </p:txBody>
      </p:sp>
      <p:sp>
        <p:nvSpPr>
          <p:cNvPr id="66" name="name_3"/>
          <p:cNvSpPr/>
          <p:nvPr/>
        </p:nvSpPr>
        <p:spPr>
          <a:xfrm>
            <a:off x="485775" y="7667625"/>
            <a:ext cx="1809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3</a:t>
            </a:r>
            <a:endParaRPr lang="en-US" sz="2100" dirty="0"/>
          </a:p>
        </p:txBody>
      </p:sp>
      <p:sp>
        <p:nvSpPr>
          <p:cNvPr id="67" name="name_5"/>
          <p:cNvSpPr/>
          <p:nvPr/>
        </p:nvSpPr>
        <p:spPr>
          <a:xfrm>
            <a:off x="17373600" y="9744075"/>
            <a:ext cx="1524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500" dirty="0">
                <a:solidFill>
                  <a:srgbClr val="989898"/>
                </a:solidFill>
                <a:latin typeface="TT Norms Regular" pitchFamily="34" charset="0"/>
              </a:rPr>
              <a:t>4</a:t>
            </a:r>
            <a:endParaRPr lang="en-US" sz="1500" dirty="0"/>
          </a:p>
        </p:txBody>
      </p:sp>
      <p:sp>
        <p:nvSpPr>
          <p:cNvPr id="69" name="-">
            <a:extLst>
              <a:ext uri="{FF2B5EF4-FFF2-40B4-BE49-F238E27FC236}">
                <a16:creationId xmlns:a16="http://schemas.microsoft.com/office/drawing/2014/main" id="{8084AE15-1EC2-29A4-8B3E-6A851E70130B}"/>
              </a:ext>
            </a:extLst>
          </p:cNvPr>
          <p:cNvSpPr/>
          <p:nvPr/>
        </p:nvSpPr>
        <p:spPr>
          <a:xfrm>
            <a:off x="11182351" y="6279110"/>
            <a:ext cx="2590800" cy="731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 algn="l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ормирование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нарядов-допусковведение</a:t>
            </a:r>
            <a:endParaRPr lang="ru-RU" sz="1200" dirty="0">
              <a:solidFill>
                <a:srgbClr val="434343"/>
              </a:solidFill>
              <a:latin typeface="TT Norms Regular" pitchFamily="34" charset="0"/>
              <a:ea typeface="TT Norms Regular" pitchFamily="34" charset="-122"/>
              <a:cs typeface="TT Norms Regular" pitchFamily="34" charset="-120"/>
            </a:endParaRPr>
          </a:p>
          <a:p>
            <a:pPr marL="171450" indent="-171450" algn="l">
              <a:lnSpc>
                <a:spcPts val="165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роизводственного</a:t>
            </a:r>
            <a:r>
              <a:rPr lang="en-US" sz="12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контроля</a:t>
            </a:r>
            <a:endParaRPr lang="en-US" sz="1200" dirty="0"/>
          </a:p>
        </p:txBody>
      </p:sp>
      <p:sp>
        <p:nvSpPr>
          <p:cNvPr id="68" name="Text 2">
            <a:extLst>
              <a:ext uri="{FF2B5EF4-FFF2-40B4-BE49-F238E27FC236}">
                <a16:creationId xmlns:a16="http://schemas.microsoft.com/office/drawing/2014/main" id="{0149D0FF-47A1-C87F-A3A0-0233196F4C59}"/>
              </a:ext>
            </a:extLst>
          </p:cNvPr>
          <p:cNvSpPr/>
          <p:nvPr/>
        </p:nvSpPr>
        <p:spPr>
          <a:xfrm>
            <a:off x="762001" y="9744075"/>
            <a:ext cx="451462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500" dirty="0">
                <a:solidFill>
                  <a:srgbClr val="79797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©️ АЛЬМА Сервисез Компани || Конфиденциально</a:t>
            </a:r>
            <a:endParaRPr lang="en-US" sz="1500" dirty="0"/>
          </a:p>
        </p:txBody>
      </p:sp>
      <p:sp>
        <p:nvSpPr>
          <p:cNvPr id="72" name="Text 0">
            <a:extLst>
              <a:ext uri="{FF2B5EF4-FFF2-40B4-BE49-F238E27FC236}">
                <a16:creationId xmlns:a16="http://schemas.microsoft.com/office/drawing/2014/main" id="{68521A9F-8A82-464F-B7D6-4ACB6A8254DE}"/>
              </a:ext>
            </a:extLst>
          </p:cNvPr>
          <p:cNvSpPr/>
          <p:nvPr/>
        </p:nvSpPr>
        <p:spPr>
          <a:xfrm>
            <a:off x="952500" y="472130"/>
            <a:ext cx="11315700" cy="393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4200"/>
              </a:lnSpc>
              <a:buNone/>
            </a:pPr>
            <a:r>
              <a:rPr lang="ru-RU" sz="3450" dirty="0">
                <a:solidFill>
                  <a:srgbClr val="434343"/>
                </a:solidFill>
                <a:latin typeface="TT Norms Medium" pitchFamily="34" charset="0"/>
              </a:rPr>
              <a:t>Ф</a:t>
            </a:r>
            <a:r>
              <a:rPr lang="en-US" sz="3450" dirty="0" err="1">
                <a:solidFill>
                  <a:srgbClr val="434343"/>
                </a:solidFill>
                <a:latin typeface="TT Norms Medium" pitchFamily="34" charset="0"/>
              </a:rPr>
              <a:t>ункциональн</a:t>
            </a:r>
            <a:r>
              <a:rPr lang="ru-RU" sz="3450" dirty="0" err="1">
                <a:solidFill>
                  <a:srgbClr val="434343"/>
                </a:solidFill>
                <a:latin typeface="TT Norms Medium" pitchFamily="34" charset="0"/>
              </a:rPr>
              <a:t>ая</a:t>
            </a:r>
            <a:r>
              <a:rPr lang="ru-RU" sz="3450" dirty="0">
                <a:solidFill>
                  <a:srgbClr val="434343"/>
                </a:solidFill>
                <a:latin typeface="TT Norms Medium" pitchFamily="34" charset="0"/>
              </a:rPr>
              <a:t> архитектура решения</a:t>
            </a:r>
            <a:endParaRPr lang="en-US" sz="3450" dirty="0">
              <a:solidFill>
                <a:srgbClr val="434343"/>
              </a:solidFill>
              <a:latin typeface="TT Norms Medium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DCC8B79C-B4BE-4AAA-A42A-D9D9C39DFF0A}"/>
              </a:ext>
            </a:extLst>
          </p:cNvPr>
          <p:cNvSpPr/>
          <p:nvPr/>
        </p:nvSpPr>
        <p:spPr>
          <a:xfrm>
            <a:off x="770188" y="254317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51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2"/>
                  <a:pt x="70120" y="4267"/>
                </a:cubicBezTo>
                <a:lnTo>
                  <a:pt x="126876" y="89992"/>
                </a:lnTo>
                <a:cubicBezTo>
                  <a:pt x="128986" y="93180"/>
                  <a:pt x="128986" y="97321"/>
                  <a:pt x="126876" y="100508"/>
                </a:cubicBezTo>
                <a:lnTo>
                  <a:pt x="70120" y="186233"/>
                </a:lnTo>
                <a:cubicBezTo>
                  <a:pt x="68356" y="188898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48"/>
                  <a:pt x="1599" y="175717"/>
                </a:cubicBezTo>
                <a:lnTo>
                  <a:pt x="51392" y="100508"/>
                </a:lnTo>
                <a:cubicBezTo>
                  <a:pt x="53503" y="97321"/>
                  <a:pt x="53503" y="93180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68A27808-83FE-4EBB-B7AD-26AF532C3648}"/>
              </a:ext>
            </a:extLst>
          </p:cNvPr>
          <p:cNvSpPr/>
          <p:nvPr/>
        </p:nvSpPr>
        <p:spPr>
          <a:xfrm>
            <a:off x="770188" y="338137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52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2"/>
                  <a:pt x="70120" y="4267"/>
                </a:cubicBezTo>
                <a:lnTo>
                  <a:pt x="126876" y="89992"/>
                </a:lnTo>
                <a:cubicBezTo>
                  <a:pt x="128986" y="93179"/>
                  <a:pt x="128986" y="97321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21"/>
                  <a:pt x="53503" y="93179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31203E52-5230-40E9-A181-A9F99730E706}"/>
              </a:ext>
            </a:extLst>
          </p:cNvPr>
          <p:cNvSpPr/>
          <p:nvPr/>
        </p:nvSpPr>
        <p:spPr>
          <a:xfrm>
            <a:off x="770188" y="412432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AB69AEFC-00B2-44BC-A030-FA0BF12D71CE}"/>
              </a:ext>
            </a:extLst>
          </p:cNvPr>
          <p:cNvSpPr/>
          <p:nvPr/>
        </p:nvSpPr>
        <p:spPr>
          <a:xfrm>
            <a:off x="770188" y="481625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677A51A5-1BFF-4047-8853-E9AA9C3C1A8E}"/>
              </a:ext>
            </a:extLst>
          </p:cNvPr>
          <p:cNvSpPr/>
          <p:nvPr/>
        </p:nvSpPr>
        <p:spPr>
          <a:xfrm>
            <a:off x="770188" y="5610700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6B3410E2-3981-4830-969B-06864FCC1DF3}"/>
              </a:ext>
            </a:extLst>
          </p:cNvPr>
          <p:cNvSpPr/>
          <p:nvPr/>
        </p:nvSpPr>
        <p:spPr>
          <a:xfrm>
            <a:off x="770188" y="6390800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245D3325-A6F1-4D4A-A611-1404E84776C7}"/>
              </a:ext>
            </a:extLst>
          </p:cNvPr>
          <p:cNvSpPr/>
          <p:nvPr/>
        </p:nvSpPr>
        <p:spPr>
          <a:xfrm>
            <a:off x="770188" y="787717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906875" y="571500"/>
            <a:ext cx="628650" cy="476250"/>
          </a:xfrm>
          <a:prstGeom prst="rect">
            <a:avLst/>
          </a:prstGeom>
        </p:spPr>
      </p:pic>
      <p:pic>
        <p:nvPicPr>
          <p:cNvPr id="5" name="Frame 20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2000" y="571500"/>
            <a:ext cx="5871567" cy="4953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62000" y="1495425"/>
            <a:ext cx="42862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450" b="1" dirty="0">
                <a:solidFill>
                  <a:srgbClr val="434343"/>
                </a:solidFill>
                <a:latin typeface="TT Norms Bold" pitchFamily="34" charset="0"/>
                <a:ea typeface="TT Norms Bold" pitchFamily="34" charset="-122"/>
                <a:cs typeface="TT Norms Bold" pitchFamily="34" charset="-120"/>
              </a:rPr>
              <a:t>Основные эффекты</a:t>
            </a:r>
            <a:endParaRPr lang="en-US" sz="3450" dirty="0"/>
          </a:p>
        </p:txBody>
      </p:sp>
      <p:sp>
        <p:nvSpPr>
          <p:cNvPr id="7" name="Text 1"/>
          <p:cNvSpPr/>
          <p:nvPr/>
        </p:nvSpPr>
        <p:spPr>
          <a:xfrm>
            <a:off x="995796" y="2467212"/>
            <a:ext cx="731000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Оперативный доступ всех участников к информации </a:t>
            </a:r>
            <a:br>
              <a:rPr dirty="0"/>
            </a:b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об изменении планов</a:t>
            </a:r>
            <a:endParaRPr lang="en-US" sz="2100" dirty="0"/>
          </a:p>
        </p:txBody>
      </p:sp>
      <p:sp>
        <p:nvSpPr>
          <p:cNvPr id="8" name="Text 2"/>
          <p:cNvSpPr/>
          <p:nvPr/>
        </p:nvSpPr>
        <p:spPr>
          <a:xfrm>
            <a:off x="995796" y="3305412"/>
            <a:ext cx="731000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Сокращение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времени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 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на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пересмотр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функциональных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планов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(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транспорт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,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оборудование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,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материалы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и т.д.)</a:t>
            </a:r>
            <a:endParaRPr lang="en-US" sz="2100" dirty="0"/>
          </a:p>
        </p:txBody>
      </p:sp>
      <p:sp>
        <p:nvSpPr>
          <p:cNvPr id="9" name="Text 3"/>
          <p:cNvSpPr/>
          <p:nvPr/>
        </p:nvSpPr>
        <p:spPr>
          <a:xfrm>
            <a:off x="995796" y="4087861"/>
            <a:ext cx="731000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Своевременная оценка готовности бригады к переезду </a:t>
            </a:r>
            <a:br>
              <a:rPr dirty="0"/>
            </a:b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 началу ремонта скважины</a:t>
            </a:r>
            <a:endParaRPr lang="en-US" sz="2100" dirty="0"/>
          </a:p>
        </p:txBody>
      </p:sp>
      <p:sp>
        <p:nvSpPr>
          <p:cNvPr id="10" name="Text 4"/>
          <p:cNvSpPr/>
          <p:nvPr/>
        </p:nvSpPr>
        <p:spPr>
          <a:xfrm>
            <a:off x="977267" y="4752438"/>
            <a:ext cx="731000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Оценка и прогнозирование сроков ремонта, своевременный пересмотр графика движения бригад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977267" y="5706667"/>
            <a:ext cx="6746124" cy="3357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Единое окно для наблюдения за несколькими бригадами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95796" y="6419850"/>
            <a:ext cx="731000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2100" dirty="0"/>
          </a:p>
        </p:txBody>
      </p:sp>
      <p:sp>
        <p:nvSpPr>
          <p:cNvPr id="13" name="Text 7"/>
          <p:cNvSpPr/>
          <p:nvPr/>
        </p:nvSpPr>
        <p:spPr>
          <a:xfrm>
            <a:off x="995796" y="7834313"/>
            <a:ext cx="7310004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Своевременные предупреждающие оповещения </a:t>
            </a:r>
            <a:br>
              <a:rPr dirty="0"/>
            </a:b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 возможностью отследить причину отклонения </a:t>
            </a:r>
            <a:br>
              <a:rPr dirty="0"/>
            </a:b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 спланировать корректирующие действия</a:t>
            </a:r>
            <a:endParaRPr lang="en-US" sz="2100" dirty="0"/>
          </a:p>
        </p:txBody>
      </p:sp>
      <p:sp>
        <p:nvSpPr>
          <p:cNvPr id="15" name="name_6"/>
          <p:cNvSpPr/>
          <p:nvPr/>
        </p:nvSpPr>
        <p:spPr>
          <a:xfrm>
            <a:off x="17383125" y="9744075"/>
            <a:ext cx="1428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1800"/>
              </a:lnSpc>
              <a:buNone/>
            </a:pPr>
            <a:r>
              <a:rPr lang="ru-RU" sz="1500" dirty="0">
                <a:solidFill>
                  <a:srgbClr val="989898"/>
                </a:solidFill>
              </a:rPr>
              <a:t>5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1428750" y="738188"/>
            <a:ext cx="297180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2828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Планирование работ ТКРС</a:t>
            </a:r>
            <a:endParaRPr lang="en-US" sz="1800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40A5EA48-3F09-4FA0-8B00-0966F633CC88}"/>
              </a:ext>
            </a:extLst>
          </p:cNvPr>
          <p:cNvSpPr/>
          <p:nvPr/>
        </p:nvSpPr>
        <p:spPr bwMode="auto">
          <a:xfrm>
            <a:off x="762001" y="9744075"/>
            <a:ext cx="451462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500" dirty="0">
                <a:solidFill>
                  <a:srgbClr val="79797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©️ АЛЬМА Сервисез Компани || Конфиденциально</a:t>
            </a:r>
            <a:endParaRPr lang="en-US" sz="1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1B74FD-F1DE-4D94-B61E-1D998CE13FDE}"/>
              </a:ext>
            </a:extLst>
          </p:cNvPr>
          <p:cNvSpPr txBox="1"/>
          <p:nvPr/>
        </p:nvSpPr>
        <p:spPr>
          <a:xfrm>
            <a:off x="935099" y="6280278"/>
            <a:ext cx="70909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434343"/>
                </a:solidFill>
                <a:latin typeface="TT Norms Regular" pitchFamily="34" charset="0"/>
              </a:rPr>
              <a:t>Минимизация ручного ввода информации при подготовке как основных документов на текущий и капитальный ремонт скважин (</a:t>
            </a:r>
            <a:r>
              <a:rPr lang="ru-RU" sz="2100" dirty="0" err="1">
                <a:solidFill>
                  <a:srgbClr val="434343"/>
                </a:solidFill>
                <a:latin typeface="TT Norms Regular" pitchFamily="34" charset="0"/>
              </a:rPr>
              <a:t>ТиКРС</a:t>
            </a:r>
            <a:r>
              <a:rPr lang="ru-RU" sz="2100" dirty="0">
                <a:solidFill>
                  <a:srgbClr val="434343"/>
                </a:solidFill>
                <a:latin typeface="TT Norms Regular" pitchFamily="34" charset="0"/>
              </a:rPr>
              <a:t>), так и аналитической отчетности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442B3A-63CC-489E-A02A-86DB54251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897" y="2467212"/>
            <a:ext cx="10156103" cy="65059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ame 47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8000" y="2619375"/>
            <a:ext cx="6858000" cy="5562600"/>
          </a:xfrm>
          <a:prstGeom prst="rect">
            <a:avLst/>
          </a:prstGeom>
        </p:spPr>
      </p:pic>
      <p:pic>
        <p:nvPicPr>
          <p:cNvPr id="4" name="Vector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906875" y="571500"/>
            <a:ext cx="628650" cy="476250"/>
          </a:xfrm>
          <a:prstGeom prst="rect">
            <a:avLst/>
          </a:prstGeom>
        </p:spPr>
      </p:pic>
      <p:pic>
        <p:nvPicPr>
          <p:cNvPr id="5" name="Frame 20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62000" y="571500"/>
            <a:ext cx="5709642" cy="4953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0843115" y="1681163"/>
            <a:ext cx="42862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450" b="1" dirty="0">
                <a:solidFill>
                  <a:srgbClr val="434343"/>
                </a:solidFill>
                <a:latin typeface="TT Norms Bold" pitchFamily="34" charset="0"/>
                <a:ea typeface="TT Norms Bold" pitchFamily="34" charset="-122"/>
                <a:cs typeface="TT Norms Bold" pitchFamily="34" charset="-120"/>
              </a:rPr>
              <a:t>Основные эффекты</a:t>
            </a:r>
            <a:endParaRPr lang="en-US" sz="3450" dirty="0"/>
          </a:p>
        </p:txBody>
      </p:sp>
      <p:sp>
        <p:nvSpPr>
          <p:cNvPr id="7" name="Text 1"/>
          <p:cNvSpPr/>
          <p:nvPr/>
        </p:nvSpPr>
        <p:spPr>
          <a:xfrm>
            <a:off x="10901795" y="2543175"/>
            <a:ext cx="6643254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ru-RU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Контроль и учёт занятости прокатного оборудования и планирование его движения между бригадами (наработка, параметры оборудования)</a:t>
            </a:r>
          </a:p>
        </p:txBody>
      </p:sp>
      <p:sp>
        <p:nvSpPr>
          <p:cNvPr id="8" name="Text 2"/>
          <p:cNvSpPr/>
          <p:nvPr/>
        </p:nvSpPr>
        <p:spPr>
          <a:xfrm>
            <a:off x="10901795" y="3667124"/>
            <a:ext cx="664325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Единый интегрированный план (транспорт, НКТ оборудование, жидкости)</a:t>
            </a:r>
            <a:endParaRPr lang="en-US" sz="2100" dirty="0"/>
          </a:p>
        </p:txBody>
      </p:sp>
      <p:sp>
        <p:nvSpPr>
          <p:cNvPr id="9" name="Text 3"/>
          <p:cNvSpPr/>
          <p:nvPr/>
        </p:nvSpPr>
        <p:spPr>
          <a:xfrm>
            <a:off x="10901795" y="4514850"/>
            <a:ext cx="628130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Информирование о готовности / неготовности  скважины к ремонту</a:t>
            </a:r>
            <a:endParaRPr lang="en-US" sz="2100" dirty="0"/>
          </a:p>
        </p:txBody>
      </p:sp>
      <p:sp>
        <p:nvSpPr>
          <p:cNvPr id="10" name="Text 4"/>
          <p:cNvSpPr/>
          <p:nvPr/>
        </p:nvSpPr>
        <p:spPr>
          <a:xfrm>
            <a:off x="10901795" y="5305425"/>
            <a:ext cx="628130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Исключение возможности несвоевременной подачи подтверждения заявок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10901795" y="6096000"/>
            <a:ext cx="628130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Подготовка информации для планирования маршрутов транспортных средств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10901795" y="6886575"/>
            <a:ext cx="628130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Система уведомлений о необходимости подачи заявок</a:t>
            </a:r>
            <a:endParaRPr lang="en-US" sz="2100" dirty="0"/>
          </a:p>
        </p:txBody>
      </p:sp>
      <p:sp>
        <p:nvSpPr>
          <p:cNvPr id="13" name="Text 7"/>
          <p:cNvSpPr/>
          <p:nvPr/>
        </p:nvSpPr>
        <p:spPr>
          <a:xfrm>
            <a:off x="10901795" y="7677150"/>
            <a:ext cx="628130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Создание среды для коллективной осведомленности и планирования потребности</a:t>
            </a:r>
            <a:endParaRPr lang="en-US" sz="2100" dirty="0"/>
          </a:p>
        </p:txBody>
      </p:sp>
      <p:sp>
        <p:nvSpPr>
          <p:cNvPr id="14" name="name_8"/>
          <p:cNvSpPr/>
          <p:nvPr/>
        </p:nvSpPr>
        <p:spPr>
          <a:xfrm>
            <a:off x="17383125" y="9744075"/>
            <a:ext cx="14287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1800"/>
              </a:lnSpc>
              <a:buNone/>
            </a:pPr>
            <a:r>
              <a:rPr lang="ru-RU" sz="1500" dirty="0">
                <a:solidFill>
                  <a:srgbClr val="989898"/>
                </a:solidFill>
              </a:rPr>
              <a:t>6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791519" y="738188"/>
            <a:ext cx="280035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2828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Организация работ ТКРС</a:t>
            </a:r>
            <a:endParaRPr lang="en-US" sz="1800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F4C68F13-E5D8-4C4E-8819-9AE28C803709}"/>
              </a:ext>
            </a:extLst>
          </p:cNvPr>
          <p:cNvSpPr/>
          <p:nvPr/>
        </p:nvSpPr>
        <p:spPr bwMode="auto">
          <a:xfrm>
            <a:off x="762001" y="9744075"/>
            <a:ext cx="451462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500" dirty="0">
                <a:solidFill>
                  <a:srgbClr val="79797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©️ АЛЬМА Сервисез Компани || Конфиденциально</a:t>
            </a:r>
            <a:endParaRPr lang="en-US" sz="15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C2AA87-9364-430E-9633-11E33A638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781" y="1494584"/>
            <a:ext cx="9424307" cy="4022659"/>
          </a:xfrm>
          <a:prstGeom prst="rect">
            <a:avLst/>
          </a:prstGeom>
          <a:ln>
            <a:solidFill>
              <a:srgbClr val="1B61B7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A01C8D-BF0F-4033-ADF6-7F04201BC4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781" y="4375114"/>
            <a:ext cx="9424307" cy="4840938"/>
          </a:xfrm>
          <a:prstGeom prst="rect">
            <a:avLst/>
          </a:prstGeom>
          <a:ln>
            <a:solidFill>
              <a:srgbClr val="1B61B7"/>
            </a:solidFill>
          </a:ln>
        </p:spPr>
      </p:pic>
    </p:spTree>
    <p:extLst>
      <p:ext uri="{BB962C8B-B14F-4D97-AF65-F5344CB8AC3E}">
        <p14:creationId xmlns:p14="http://schemas.microsoft.com/office/powerpoint/2010/main" val="107720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906875" y="571500"/>
            <a:ext cx="628650" cy="476250"/>
          </a:xfrm>
          <a:prstGeom prst="rect">
            <a:avLst/>
          </a:prstGeom>
        </p:spPr>
      </p:pic>
      <p:pic>
        <p:nvPicPr>
          <p:cNvPr id="5" name="Frame 20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2000" y="571500"/>
            <a:ext cx="5509617" cy="4953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762000" y="1495425"/>
            <a:ext cx="42862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450" b="1" dirty="0">
                <a:solidFill>
                  <a:srgbClr val="434343"/>
                </a:solidFill>
                <a:latin typeface="TT Norms Bold" pitchFamily="34" charset="0"/>
                <a:ea typeface="TT Norms Bold" pitchFamily="34" charset="-122"/>
                <a:cs typeface="TT Norms Bold" pitchFamily="34" charset="-120"/>
              </a:rPr>
              <a:t>Основные эффекты</a:t>
            </a:r>
            <a:endParaRPr lang="en-US" sz="3450" dirty="0"/>
          </a:p>
        </p:txBody>
      </p:sp>
      <p:sp>
        <p:nvSpPr>
          <p:cNvPr id="7" name="Text 1"/>
          <p:cNvSpPr/>
          <p:nvPr/>
        </p:nvSpPr>
        <p:spPr>
          <a:xfrm>
            <a:off x="771525" y="2371725"/>
            <a:ext cx="728142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Снижение времени простоев бригад ТКРС в ожидании ТС для выполнения операций и завоза оборудования</a:t>
            </a:r>
            <a:endParaRPr lang="en-US" sz="2100" dirty="0"/>
          </a:p>
        </p:txBody>
      </p:sp>
      <p:sp>
        <p:nvSpPr>
          <p:cNvPr id="8" name="Text 2"/>
          <p:cNvSpPr/>
          <p:nvPr/>
        </p:nvSpPr>
        <p:spPr>
          <a:xfrm>
            <a:off x="771525" y="3114675"/>
            <a:ext cx="7224279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Снижение затрат времени сотрудников 
на осуществление телефонных звонков и поиска доступного транспортного средства на замену</a:t>
            </a:r>
            <a:endParaRPr lang="en-US" sz="2100" dirty="0"/>
          </a:p>
        </p:txBody>
      </p:sp>
      <p:sp>
        <p:nvSpPr>
          <p:cNvPr id="9" name="Text 3"/>
          <p:cNvSpPr/>
          <p:nvPr/>
        </p:nvSpPr>
        <p:spPr>
          <a:xfrm>
            <a:off x="771525" y="4171950"/>
            <a:ext cx="726237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Увеличение времени полезного использования ТС за счет оптимальной загрузки внутри смены</a:t>
            </a:r>
            <a:endParaRPr lang="en-US" sz="2100" dirty="0"/>
          </a:p>
        </p:txBody>
      </p:sp>
      <p:sp>
        <p:nvSpPr>
          <p:cNvPr id="10" name="Text 4"/>
          <p:cNvSpPr/>
          <p:nvPr/>
        </p:nvSpPr>
        <p:spPr>
          <a:xfrm>
            <a:off x="771525" y="4914900"/>
            <a:ext cx="720522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Разработка мероприятий по результатам анализа причин схода с линии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807293" y="5724525"/>
            <a:ext cx="718617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Повышение эффективности в планировании маршрутов транспортных средств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807293" y="6515100"/>
            <a:ext cx="7186179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Своевременное, автоматизированное информирование водителей ТС о предстоящих заданиях</a:t>
            </a:r>
            <a:endParaRPr lang="en-US" sz="2100" dirty="0"/>
          </a:p>
        </p:txBody>
      </p:sp>
      <p:sp>
        <p:nvSpPr>
          <p:cNvPr id="13" name="Text 7"/>
          <p:cNvSpPr/>
          <p:nvPr/>
        </p:nvSpPr>
        <p:spPr>
          <a:xfrm>
            <a:off x="807293" y="7305675"/>
            <a:ext cx="718617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Сокращение времени на планирование заданий для ТС</a:t>
            </a:r>
            <a:endParaRPr lang="en-US" sz="2100" dirty="0"/>
          </a:p>
        </p:txBody>
      </p:sp>
      <p:sp>
        <p:nvSpPr>
          <p:cNvPr id="14" name="Text 8"/>
          <p:cNvSpPr/>
          <p:nvPr/>
        </p:nvSpPr>
        <p:spPr>
          <a:xfrm>
            <a:off x="807293" y="7781925"/>
            <a:ext cx="718617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Расчет нормативного времени на исполнение заданий</a:t>
            </a:r>
            <a:endParaRPr lang="en-US" sz="2100" dirty="0"/>
          </a:p>
        </p:txBody>
      </p:sp>
      <p:sp>
        <p:nvSpPr>
          <p:cNvPr id="15" name="Text 9"/>
          <p:cNvSpPr/>
          <p:nvPr/>
        </p:nvSpPr>
        <p:spPr>
          <a:xfrm>
            <a:off x="807293" y="8258175"/>
            <a:ext cx="7186179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Снижение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скрытых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простоев ТС</a:t>
            </a:r>
            <a:endParaRPr lang="en-US" sz="2100" dirty="0"/>
          </a:p>
        </p:txBody>
      </p:sp>
      <p:sp>
        <p:nvSpPr>
          <p:cNvPr id="16" name="name_10"/>
          <p:cNvSpPr/>
          <p:nvPr/>
        </p:nvSpPr>
        <p:spPr>
          <a:xfrm>
            <a:off x="17297400" y="9744075"/>
            <a:ext cx="22860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1800"/>
              </a:lnSpc>
              <a:buNone/>
            </a:pPr>
            <a:r>
              <a:rPr lang="ru-RU" sz="1500" dirty="0">
                <a:solidFill>
                  <a:srgbClr val="989898"/>
                </a:solidFill>
                <a:ea typeface="TT Norms Regular" pitchFamily="34" charset="-122"/>
                <a:cs typeface="TT Norms Regular" pitchFamily="34" charset="-120"/>
              </a:rPr>
              <a:t>7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2155152" y="738188"/>
            <a:ext cx="260032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2828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Организация логистики</a:t>
            </a:r>
            <a:endParaRPr lang="en-US" sz="1800" dirty="0"/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AB6CEC2C-CDBE-4417-958B-0B78C29C24B0}"/>
              </a:ext>
            </a:extLst>
          </p:cNvPr>
          <p:cNvSpPr/>
          <p:nvPr/>
        </p:nvSpPr>
        <p:spPr bwMode="auto">
          <a:xfrm>
            <a:off x="762001" y="9744075"/>
            <a:ext cx="451462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500" dirty="0">
                <a:solidFill>
                  <a:srgbClr val="79797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©️ АЛЬМА Сервисез Компани || Конфиденциально</a:t>
            </a:r>
            <a:endParaRPr lang="en-US" sz="1500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3FBF97A-33FA-4F8F-89B3-58DF338A98F5}"/>
              </a:ext>
            </a:extLst>
          </p:cNvPr>
          <p:cNvSpPr/>
          <p:nvPr/>
        </p:nvSpPr>
        <p:spPr>
          <a:xfrm>
            <a:off x="513958" y="2442211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51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2"/>
                  <a:pt x="70120" y="4267"/>
                </a:cubicBezTo>
                <a:lnTo>
                  <a:pt x="126876" y="89992"/>
                </a:lnTo>
                <a:cubicBezTo>
                  <a:pt x="128986" y="93180"/>
                  <a:pt x="128986" y="97321"/>
                  <a:pt x="126876" y="100508"/>
                </a:cubicBezTo>
                <a:lnTo>
                  <a:pt x="70120" y="186233"/>
                </a:lnTo>
                <a:cubicBezTo>
                  <a:pt x="68356" y="188898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48"/>
                  <a:pt x="1599" y="175717"/>
                </a:cubicBezTo>
                <a:lnTo>
                  <a:pt x="51392" y="100508"/>
                </a:lnTo>
                <a:cubicBezTo>
                  <a:pt x="53503" y="97321"/>
                  <a:pt x="53503" y="93180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A94B3E4-41D3-4347-86F0-3D9E1C6B31CC}"/>
              </a:ext>
            </a:extLst>
          </p:cNvPr>
          <p:cNvSpPr/>
          <p:nvPr/>
        </p:nvSpPr>
        <p:spPr>
          <a:xfrm>
            <a:off x="481729" y="8696326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52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2"/>
                  <a:pt x="70120" y="4267"/>
                </a:cubicBezTo>
                <a:lnTo>
                  <a:pt x="126876" y="89992"/>
                </a:lnTo>
                <a:cubicBezTo>
                  <a:pt x="128986" y="93179"/>
                  <a:pt x="128986" y="97321"/>
                  <a:pt x="126876" y="100508"/>
                </a:cubicBezTo>
                <a:lnTo>
                  <a:pt x="70120" y="186233"/>
                </a:lnTo>
                <a:cubicBezTo>
                  <a:pt x="68356" y="188898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48"/>
                  <a:pt x="1599" y="175717"/>
                </a:cubicBezTo>
                <a:lnTo>
                  <a:pt x="51392" y="100508"/>
                </a:lnTo>
                <a:cubicBezTo>
                  <a:pt x="53503" y="97321"/>
                  <a:pt x="53503" y="93179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3879CF02-EBF3-4DB0-80D7-B6B4734D050B}"/>
              </a:ext>
            </a:extLst>
          </p:cNvPr>
          <p:cNvSpPr/>
          <p:nvPr/>
        </p:nvSpPr>
        <p:spPr>
          <a:xfrm>
            <a:off x="545958" y="3202544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6EA52E7-6E21-409A-A75F-2A82C180CD25}"/>
              </a:ext>
            </a:extLst>
          </p:cNvPr>
          <p:cNvSpPr/>
          <p:nvPr/>
        </p:nvSpPr>
        <p:spPr>
          <a:xfrm>
            <a:off x="513958" y="4286727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48E73ECF-436C-4E11-98B1-FA35771EF0B4}"/>
              </a:ext>
            </a:extLst>
          </p:cNvPr>
          <p:cNvSpPr/>
          <p:nvPr/>
        </p:nvSpPr>
        <p:spPr>
          <a:xfrm>
            <a:off x="513958" y="4975859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7554329B-5711-41F2-B474-AF0FAE0C23F5}"/>
              </a:ext>
            </a:extLst>
          </p:cNvPr>
          <p:cNvSpPr/>
          <p:nvPr/>
        </p:nvSpPr>
        <p:spPr>
          <a:xfrm>
            <a:off x="482316" y="5797867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4FCA3B69-9291-4665-9AAE-FADF7AF22D17}"/>
              </a:ext>
            </a:extLst>
          </p:cNvPr>
          <p:cNvSpPr/>
          <p:nvPr/>
        </p:nvSpPr>
        <p:spPr>
          <a:xfrm>
            <a:off x="481729" y="6591300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845AAA27-CC15-449B-A2BF-0E4B0380A316}"/>
              </a:ext>
            </a:extLst>
          </p:cNvPr>
          <p:cNvSpPr/>
          <p:nvPr/>
        </p:nvSpPr>
        <p:spPr>
          <a:xfrm>
            <a:off x="481729" y="730567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25C1A2FE-CAD5-46A6-80BF-215193F47650}"/>
              </a:ext>
            </a:extLst>
          </p:cNvPr>
          <p:cNvSpPr/>
          <p:nvPr/>
        </p:nvSpPr>
        <p:spPr>
          <a:xfrm>
            <a:off x="481729" y="778192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ECA6E4F0-000F-46F7-8D4E-54218A6F5FE5}"/>
              </a:ext>
            </a:extLst>
          </p:cNvPr>
          <p:cNvSpPr/>
          <p:nvPr/>
        </p:nvSpPr>
        <p:spPr>
          <a:xfrm>
            <a:off x="481729" y="816292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8 w 128458"/>
              <a:gd name="connsiteY2" fmla="*/ 0 h 190500"/>
              <a:gd name="connsiteX3" fmla="*/ 70120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20 w 128458"/>
              <a:gd name="connsiteY6" fmla="*/ 186233 h 190500"/>
              <a:gd name="connsiteX7" fmla="*/ 62178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3" y="8449"/>
                  <a:pt x="1947" y="0"/>
                  <a:pt x="9541" y="0"/>
                </a:cubicBezTo>
                <a:lnTo>
                  <a:pt x="62178" y="0"/>
                </a:lnTo>
                <a:cubicBezTo>
                  <a:pt x="65373" y="0"/>
                  <a:pt x="68356" y="1600"/>
                  <a:pt x="70120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20" y="186233"/>
                </a:lnTo>
                <a:cubicBezTo>
                  <a:pt x="68356" y="188900"/>
                  <a:pt x="65373" y="190500"/>
                  <a:pt x="62178" y="190500"/>
                </a:cubicBezTo>
                <a:lnTo>
                  <a:pt x="9541" y="190500"/>
                </a:lnTo>
                <a:cubicBezTo>
                  <a:pt x="1947" y="190500"/>
                  <a:pt x="-2593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9">
            <a:extLst>
              <a:ext uri="{FF2B5EF4-FFF2-40B4-BE49-F238E27FC236}">
                <a16:creationId xmlns:a16="http://schemas.microsoft.com/office/drawing/2014/main" id="{29FFED5E-33FD-4F9D-9E1F-F6D91CB582E5}"/>
              </a:ext>
            </a:extLst>
          </p:cNvPr>
          <p:cNvSpPr/>
          <p:nvPr/>
        </p:nvSpPr>
        <p:spPr>
          <a:xfrm>
            <a:off x="748595" y="8629650"/>
            <a:ext cx="748050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ru-RU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Встраивание средств </a:t>
            </a:r>
            <a:r>
              <a:rPr lang="ru-RU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видеоаналитики</a:t>
            </a:r>
            <a:endParaRPr lang="en-US" sz="21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FCB7654-2D28-464A-8589-1497741CC7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58" r="679"/>
          <a:stretch/>
        </p:blipFill>
        <p:spPr>
          <a:xfrm>
            <a:off x="8391113" y="2418884"/>
            <a:ext cx="9896887" cy="55302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75D6C24F-4FC6-4AED-8E61-1F3B24CCAEB6}"/>
              </a:ext>
            </a:extLst>
          </p:cNvPr>
          <p:cNvSpPr/>
          <p:nvPr/>
        </p:nvSpPr>
        <p:spPr>
          <a:xfrm>
            <a:off x="1151188" y="254317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51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2"/>
                  <a:pt x="70119" y="4267"/>
                </a:cubicBezTo>
                <a:lnTo>
                  <a:pt x="126876" y="89992"/>
                </a:lnTo>
                <a:cubicBezTo>
                  <a:pt x="128986" y="93180"/>
                  <a:pt x="128986" y="97321"/>
                  <a:pt x="126876" y="100508"/>
                </a:cubicBezTo>
                <a:lnTo>
                  <a:pt x="70119" y="186233"/>
                </a:lnTo>
                <a:cubicBezTo>
                  <a:pt x="68355" y="188898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48"/>
                  <a:pt x="1599" y="175717"/>
                </a:cubicBezTo>
                <a:lnTo>
                  <a:pt x="51392" y="100508"/>
                </a:lnTo>
                <a:cubicBezTo>
                  <a:pt x="53503" y="97321"/>
                  <a:pt x="53503" y="93180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6965D0A0-9CDE-4C62-8D7D-2A852C7BBF97}"/>
              </a:ext>
            </a:extLst>
          </p:cNvPr>
          <p:cNvSpPr/>
          <p:nvPr/>
        </p:nvSpPr>
        <p:spPr>
          <a:xfrm>
            <a:off x="1151188" y="3352800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52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2"/>
                  <a:pt x="70119" y="4267"/>
                </a:cubicBezTo>
                <a:lnTo>
                  <a:pt x="126876" y="89992"/>
                </a:lnTo>
                <a:cubicBezTo>
                  <a:pt x="128986" y="93179"/>
                  <a:pt x="128986" y="97321"/>
                  <a:pt x="126876" y="100508"/>
                </a:cubicBezTo>
                <a:lnTo>
                  <a:pt x="70119" y="186233"/>
                </a:lnTo>
                <a:cubicBezTo>
                  <a:pt x="68355" y="188900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51"/>
                  <a:pt x="1599" y="175717"/>
                </a:cubicBezTo>
                <a:lnTo>
                  <a:pt x="51392" y="100508"/>
                </a:lnTo>
                <a:cubicBezTo>
                  <a:pt x="53503" y="97321"/>
                  <a:pt x="53503" y="93179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55735DC8-A14B-4759-BC93-E73C79731AA2}"/>
              </a:ext>
            </a:extLst>
          </p:cNvPr>
          <p:cNvSpPr/>
          <p:nvPr/>
        </p:nvSpPr>
        <p:spPr>
          <a:xfrm>
            <a:off x="1151188" y="416242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49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0"/>
                  <a:pt x="70119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19" y="186233"/>
                </a:lnTo>
                <a:cubicBezTo>
                  <a:pt x="68355" y="188900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F2D10600-38DA-4DEE-B453-F524F6BA366E}"/>
              </a:ext>
            </a:extLst>
          </p:cNvPr>
          <p:cNvSpPr/>
          <p:nvPr/>
        </p:nvSpPr>
        <p:spPr>
          <a:xfrm>
            <a:off x="1151188" y="4840812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49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0"/>
                  <a:pt x="70119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19" y="186233"/>
                </a:lnTo>
                <a:cubicBezTo>
                  <a:pt x="68355" y="188900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ABFB0153-384C-478E-94FC-0E9FBBCD8BF7}"/>
              </a:ext>
            </a:extLst>
          </p:cNvPr>
          <p:cNvSpPr/>
          <p:nvPr/>
        </p:nvSpPr>
        <p:spPr>
          <a:xfrm>
            <a:off x="1151188" y="5257799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49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0"/>
                  <a:pt x="70119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19" y="186233"/>
                </a:lnTo>
                <a:cubicBezTo>
                  <a:pt x="68355" y="188900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DDE28772-7AD0-431E-A09B-066FD6A9992B}"/>
              </a:ext>
            </a:extLst>
          </p:cNvPr>
          <p:cNvSpPr/>
          <p:nvPr/>
        </p:nvSpPr>
        <p:spPr>
          <a:xfrm>
            <a:off x="1151188" y="5648325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49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0"/>
                  <a:pt x="70119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19" y="186233"/>
                </a:lnTo>
                <a:cubicBezTo>
                  <a:pt x="68355" y="188900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81C7FAA9-2165-4FA4-9E8F-E534D8D5BB89}"/>
              </a:ext>
            </a:extLst>
          </p:cNvPr>
          <p:cNvSpPr/>
          <p:nvPr/>
        </p:nvSpPr>
        <p:spPr>
          <a:xfrm>
            <a:off x="1151188" y="6457950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49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0"/>
                  <a:pt x="70119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19" y="186233"/>
                </a:lnTo>
                <a:cubicBezTo>
                  <a:pt x="68355" y="188900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BB65B92F-83AE-4B53-9111-91E9A6FBB993}"/>
              </a:ext>
            </a:extLst>
          </p:cNvPr>
          <p:cNvSpPr/>
          <p:nvPr/>
        </p:nvSpPr>
        <p:spPr>
          <a:xfrm>
            <a:off x="1151188" y="6953250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49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0"/>
                  <a:pt x="70119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19" y="186233"/>
                </a:lnTo>
                <a:cubicBezTo>
                  <a:pt x="68355" y="188900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1E7C56AE-555E-4A7B-AAB2-7346D6A64CAA}"/>
              </a:ext>
            </a:extLst>
          </p:cNvPr>
          <p:cNvSpPr/>
          <p:nvPr/>
        </p:nvSpPr>
        <p:spPr>
          <a:xfrm>
            <a:off x="1151188" y="7448550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49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0"/>
                  <a:pt x="70119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19" y="186233"/>
                </a:lnTo>
                <a:cubicBezTo>
                  <a:pt x="68355" y="188900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0FEEA9F2-EA4B-4568-AA8D-6F2B5A2D0E8A}"/>
              </a:ext>
            </a:extLst>
          </p:cNvPr>
          <p:cNvSpPr/>
          <p:nvPr/>
        </p:nvSpPr>
        <p:spPr>
          <a:xfrm>
            <a:off x="1151188" y="7943850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49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0"/>
                  <a:pt x="70119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19" y="186233"/>
                </a:lnTo>
                <a:cubicBezTo>
                  <a:pt x="68355" y="188900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EB708D98-9827-42DD-A2B4-44A203A5DFE8}"/>
              </a:ext>
            </a:extLst>
          </p:cNvPr>
          <p:cNvSpPr/>
          <p:nvPr/>
        </p:nvSpPr>
        <p:spPr>
          <a:xfrm>
            <a:off x="1151188" y="8439150"/>
            <a:ext cx="128458" cy="190500"/>
          </a:xfrm>
          <a:custGeom>
            <a:avLst/>
            <a:gdLst>
              <a:gd name="connsiteX0" fmla="*/ 1599 w 128458"/>
              <a:gd name="connsiteY0" fmla="*/ 14783 h 190500"/>
              <a:gd name="connsiteX1" fmla="*/ 9541 w 128458"/>
              <a:gd name="connsiteY1" fmla="*/ 0 h 190500"/>
              <a:gd name="connsiteX2" fmla="*/ 62177 w 128458"/>
              <a:gd name="connsiteY2" fmla="*/ 0 h 190500"/>
              <a:gd name="connsiteX3" fmla="*/ 70119 w 128458"/>
              <a:gd name="connsiteY3" fmla="*/ 4267 h 190500"/>
              <a:gd name="connsiteX4" fmla="*/ 126876 w 128458"/>
              <a:gd name="connsiteY4" fmla="*/ 89992 h 190500"/>
              <a:gd name="connsiteX5" fmla="*/ 126876 w 128458"/>
              <a:gd name="connsiteY5" fmla="*/ 100508 h 190500"/>
              <a:gd name="connsiteX6" fmla="*/ 70119 w 128458"/>
              <a:gd name="connsiteY6" fmla="*/ 186233 h 190500"/>
              <a:gd name="connsiteX7" fmla="*/ 62177 w 128458"/>
              <a:gd name="connsiteY7" fmla="*/ 190500 h 190500"/>
              <a:gd name="connsiteX8" fmla="*/ 9541 w 128458"/>
              <a:gd name="connsiteY8" fmla="*/ 190500 h 190500"/>
              <a:gd name="connsiteX9" fmla="*/ 1599 w 128458"/>
              <a:gd name="connsiteY9" fmla="*/ 175717 h 190500"/>
              <a:gd name="connsiteX10" fmla="*/ 51392 w 128458"/>
              <a:gd name="connsiteY10" fmla="*/ 100508 h 190500"/>
              <a:gd name="connsiteX11" fmla="*/ 51392 w 128458"/>
              <a:gd name="connsiteY11" fmla="*/ 89992 h 190500"/>
              <a:gd name="connsiteX12" fmla="*/ 1599 w 128458"/>
              <a:gd name="connsiteY12" fmla="*/ 14783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458" h="190500">
                <a:moveTo>
                  <a:pt x="1599" y="14783"/>
                </a:moveTo>
                <a:cubicBezTo>
                  <a:pt x="-2594" y="8449"/>
                  <a:pt x="1947" y="0"/>
                  <a:pt x="9541" y="0"/>
                </a:cubicBezTo>
                <a:lnTo>
                  <a:pt x="62177" y="0"/>
                </a:lnTo>
                <a:cubicBezTo>
                  <a:pt x="65373" y="0"/>
                  <a:pt x="68355" y="1600"/>
                  <a:pt x="70119" y="4267"/>
                </a:cubicBezTo>
                <a:lnTo>
                  <a:pt x="126876" y="89992"/>
                </a:lnTo>
                <a:cubicBezTo>
                  <a:pt x="128986" y="93183"/>
                  <a:pt x="128986" y="97317"/>
                  <a:pt x="126876" y="100508"/>
                </a:cubicBezTo>
                <a:lnTo>
                  <a:pt x="70119" y="186233"/>
                </a:lnTo>
                <a:cubicBezTo>
                  <a:pt x="68355" y="188900"/>
                  <a:pt x="65373" y="190500"/>
                  <a:pt x="62177" y="190500"/>
                </a:cubicBezTo>
                <a:lnTo>
                  <a:pt x="9541" y="190500"/>
                </a:lnTo>
                <a:cubicBezTo>
                  <a:pt x="1947" y="190500"/>
                  <a:pt x="-2594" y="182051"/>
                  <a:pt x="1599" y="175717"/>
                </a:cubicBezTo>
                <a:lnTo>
                  <a:pt x="51392" y="100508"/>
                </a:lnTo>
                <a:cubicBezTo>
                  <a:pt x="53503" y="97317"/>
                  <a:pt x="53503" y="93183"/>
                  <a:pt x="51392" y="89992"/>
                </a:cubicBezTo>
                <a:lnTo>
                  <a:pt x="1599" y="14783"/>
                </a:lnTo>
                <a:close/>
              </a:path>
            </a:pathLst>
          </a:custGeom>
          <a:solidFill>
            <a:srgbClr val="1B61B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Vector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906875" y="571500"/>
            <a:ext cx="628650" cy="476250"/>
          </a:xfrm>
          <a:prstGeom prst="rect">
            <a:avLst/>
          </a:prstGeom>
        </p:spPr>
      </p:pic>
      <p:pic>
        <p:nvPicPr>
          <p:cNvPr id="4" name="Frame 20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2000" y="571500"/>
            <a:ext cx="5623917" cy="4953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376800" y="2543176"/>
            <a:ext cx="6319400" cy="453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Сокращение времени реагирования на отклонения в ходе ремонта</a:t>
            </a:r>
            <a:endParaRPr lang="en-US" sz="2100" dirty="0"/>
          </a:p>
        </p:txBody>
      </p:sp>
      <p:sp>
        <p:nvSpPr>
          <p:cNvPr id="7" name="Text 1"/>
          <p:cNvSpPr/>
          <p:nvPr/>
        </p:nvSpPr>
        <p:spPr>
          <a:xfrm>
            <a:off x="1376800" y="3352801"/>
            <a:ext cx="6319400" cy="362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Своевременное реагирование на необходимость пересмотра графика движения бригады</a:t>
            </a:r>
            <a:endParaRPr lang="en-US" sz="2100" dirty="0"/>
          </a:p>
        </p:txBody>
      </p:sp>
      <p:sp>
        <p:nvSpPr>
          <p:cNvPr id="8" name="Text 2"/>
          <p:cNvSpPr/>
          <p:nvPr/>
        </p:nvSpPr>
        <p:spPr>
          <a:xfrm>
            <a:off x="1393407" y="4239410"/>
            <a:ext cx="6669920" cy="3849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Ориентир на лучшую практику в выполнении операций</a:t>
            </a:r>
            <a:endParaRPr lang="en-US" sz="2100" dirty="0"/>
          </a:p>
        </p:txBody>
      </p:sp>
      <p:sp>
        <p:nvSpPr>
          <p:cNvPr id="9" name="Text 3"/>
          <p:cNvSpPr/>
          <p:nvPr/>
        </p:nvSpPr>
        <p:spPr>
          <a:xfrm>
            <a:off x="1376800" y="4841350"/>
            <a:ext cx="751955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Автоматизированный контроль операций</a:t>
            </a:r>
            <a:endParaRPr lang="en-US" sz="2100" dirty="0"/>
          </a:p>
        </p:txBody>
      </p:sp>
      <p:sp>
        <p:nvSpPr>
          <p:cNvPr id="10" name="Text 4"/>
          <p:cNvSpPr/>
          <p:nvPr/>
        </p:nvSpPr>
        <p:spPr>
          <a:xfrm>
            <a:off x="1376800" y="5257799"/>
            <a:ext cx="751955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Синхронизация данных с видеопотоком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1376800" y="5648325"/>
            <a:ext cx="6563240" cy="699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Доступность и наглядность данных с датчиков на промысле для всех заинтересованных лиц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1376800" y="6457950"/>
            <a:ext cx="751955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Предупредительные и аварийные сигналы</a:t>
            </a:r>
            <a:endParaRPr lang="en-US" sz="2100" dirty="0"/>
          </a:p>
        </p:txBody>
      </p:sp>
      <p:sp>
        <p:nvSpPr>
          <p:cNvPr id="13" name="Text 7"/>
          <p:cNvSpPr/>
          <p:nvPr/>
        </p:nvSpPr>
        <p:spPr>
          <a:xfrm>
            <a:off x="1376800" y="6953250"/>
            <a:ext cx="751955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Формирование сводки бригадами</a:t>
            </a:r>
            <a:endParaRPr lang="en-US" sz="2100" dirty="0"/>
          </a:p>
        </p:txBody>
      </p:sp>
      <p:sp>
        <p:nvSpPr>
          <p:cNvPr id="14" name="Text 8"/>
          <p:cNvSpPr/>
          <p:nvPr/>
        </p:nvSpPr>
        <p:spPr>
          <a:xfrm>
            <a:off x="1376800" y="7448550"/>
            <a:ext cx="6197480" cy="2952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Оперативное реагирование на простой бригады</a:t>
            </a:r>
            <a:endParaRPr lang="en-US" sz="2100" dirty="0"/>
          </a:p>
        </p:txBody>
      </p:sp>
      <p:sp>
        <p:nvSpPr>
          <p:cNvPr id="15" name="Text 9"/>
          <p:cNvSpPr/>
          <p:nvPr/>
        </p:nvSpPr>
        <p:spPr>
          <a:xfrm>
            <a:off x="1376800" y="7943850"/>
            <a:ext cx="751955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Автоматизированный учет простоев</a:t>
            </a:r>
            <a:endParaRPr lang="en-US" sz="2100" dirty="0"/>
          </a:p>
        </p:txBody>
      </p:sp>
      <p:sp>
        <p:nvSpPr>
          <p:cNvPr id="16" name="Text 10"/>
          <p:cNvSpPr/>
          <p:nvPr/>
        </p:nvSpPr>
        <p:spPr>
          <a:xfrm>
            <a:off x="1376800" y="8328826"/>
            <a:ext cx="751955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Сокращение времени на проведение ремонта </a:t>
            </a:r>
            <a:br>
              <a:rPr dirty="0"/>
            </a:b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 как следствие повышение выработки бригад</a:t>
            </a:r>
            <a:endParaRPr lang="en-US" sz="2100" dirty="0"/>
          </a:p>
        </p:txBody>
      </p:sp>
      <p:sp>
        <p:nvSpPr>
          <p:cNvPr id="17" name="Text 11"/>
          <p:cNvSpPr/>
          <p:nvPr/>
        </p:nvSpPr>
        <p:spPr>
          <a:xfrm>
            <a:off x="762000" y="1495425"/>
            <a:ext cx="42862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450" b="1" dirty="0">
                <a:solidFill>
                  <a:srgbClr val="434343"/>
                </a:solidFill>
                <a:latin typeface="TT Norms Bold" pitchFamily="34" charset="0"/>
                <a:ea typeface="TT Norms Bold" pitchFamily="34" charset="-122"/>
                <a:cs typeface="TT Norms Bold" pitchFamily="34" charset="-120"/>
              </a:rPr>
              <a:t>Основные эффекты</a:t>
            </a:r>
            <a:endParaRPr lang="en-US" sz="3450" dirty="0"/>
          </a:p>
        </p:txBody>
      </p:sp>
      <p:sp>
        <p:nvSpPr>
          <p:cNvPr id="18" name="name_12"/>
          <p:cNvSpPr/>
          <p:nvPr/>
        </p:nvSpPr>
        <p:spPr>
          <a:xfrm>
            <a:off x="17325975" y="9744075"/>
            <a:ext cx="200025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1800"/>
              </a:lnSpc>
              <a:buNone/>
            </a:pPr>
            <a:r>
              <a:rPr lang="ru-RU" sz="1500" dirty="0"/>
              <a:t>8</a:t>
            </a:r>
            <a:endParaRPr lang="en-US" sz="1500" dirty="0"/>
          </a:p>
        </p:txBody>
      </p:sp>
      <p:sp>
        <p:nvSpPr>
          <p:cNvPr id="19" name="Text 13"/>
          <p:cNvSpPr/>
          <p:nvPr/>
        </p:nvSpPr>
        <p:spPr>
          <a:xfrm>
            <a:off x="2592577" y="738188"/>
            <a:ext cx="271462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2828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Контроль и координация</a:t>
            </a:r>
            <a:endParaRPr lang="en-US" sz="1800" dirty="0"/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C584B2CF-1038-4933-9E95-EF92CF91C902}"/>
              </a:ext>
            </a:extLst>
          </p:cNvPr>
          <p:cNvSpPr/>
          <p:nvPr/>
        </p:nvSpPr>
        <p:spPr bwMode="auto">
          <a:xfrm>
            <a:off x="762001" y="9744075"/>
            <a:ext cx="451462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500" dirty="0">
                <a:solidFill>
                  <a:srgbClr val="79797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©️ АЛЬМА Сервисез Компани || Конфиденциально</a:t>
            </a:r>
            <a:endParaRPr lang="en-US" sz="15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28F0CB-A03D-4AED-90C2-C4083811DA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961" y="6599501"/>
            <a:ext cx="10471809" cy="217567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6C7D214-620A-4F4E-9419-0E9EB299C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9961" y="2008864"/>
            <a:ext cx="10470858" cy="4720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ame 47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2000" y="2476500"/>
            <a:ext cx="7429500" cy="6162675"/>
          </a:xfrm>
          <a:prstGeom prst="rect">
            <a:avLst/>
          </a:prstGeom>
        </p:spPr>
      </p:pic>
      <p:pic>
        <p:nvPicPr>
          <p:cNvPr id="3" name="Vector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906875" y="571500"/>
            <a:ext cx="628650" cy="476250"/>
          </a:xfrm>
          <a:prstGeom prst="rect">
            <a:avLst/>
          </a:prstGeom>
        </p:spPr>
      </p:pic>
      <p:pic>
        <p:nvPicPr>
          <p:cNvPr id="4" name="Frame 20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62000" y="571500"/>
            <a:ext cx="8376642" cy="4953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995790" y="2476500"/>
            <a:ext cx="7214754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Сокращение времени на составление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первичного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АВР, сопровождающих документов, снижение загруженности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мастера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бригады</a:t>
            </a:r>
            <a:endParaRPr lang="en-US" sz="2100" dirty="0"/>
          </a:p>
        </p:txBody>
      </p:sp>
      <p:sp>
        <p:nvSpPr>
          <p:cNvPr id="7" name="Text 1"/>
          <p:cNvSpPr/>
          <p:nvPr/>
        </p:nvSpPr>
        <p:spPr>
          <a:xfrm>
            <a:off x="995790" y="3629025"/>
            <a:ext cx="721475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Повышение своевременной общей осведомленности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специалистов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о ходе ремонта</a:t>
            </a:r>
            <a:endParaRPr lang="en-US" sz="2100" dirty="0"/>
          </a:p>
        </p:txBody>
      </p:sp>
      <p:sp>
        <p:nvSpPr>
          <p:cNvPr id="8" name="Text 2"/>
          <p:cNvSpPr/>
          <p:nvPr/>
        </p:nvSpPr>
        <p:spPr>
          <a:xfrm>
            <a:off x="995790" y="4467225"/>
            <a:ext cx="721475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Повышение эффективности контроля за ходом ремонта </a:t>
            </a:r>
            <a:br>
              <a:rPr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</a:b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оформления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необходимой документации</a:t>
            </a:r>
            <a:endParaRPr lang="en-US" sz="2100" dirty="0"/>
          </a:p>
        </p:txBody>
      </p:sp>
      <p:sp>
        <p:nvSpPr>
          <p:cNvPr id="9" name="Text 3"/>
          <p:cNvSpPr/>
          <p:nvPr/>
        </p:nvSpPr>
        <p:spPr>
          <a:xfrm>
            <a:off x="995790" y="5305425"/>
            <a:ext cx="7214754" cy="819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Снижение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загруженности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нормировщика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за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счет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исключения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необходимости сканирования большого объема документов</a:t>
            </a:r>
            <a:endParaRPr lang="en-US" sz="2100" dirty="0"/>
          </a:p>
        </p:txBody>
      </p:sp>
      <p:sp>
        <p:nvSpPr>
          <p:cNvPr id="10" name="Text 4"/>
          <p:cNvSpPr/>
          <p:nvPr/>
        </p:nvSpPr>
        <p:spPr>
          <a:xfrm>
            <a:off x="995790" y="6457950"/>
            <a:ext cx="7214754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Своевременная подготовка и возможность передачи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архива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документов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в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необходимые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системы учета</a:t>
            </a:r>
            <a:endParaRPr lang="en-US" sz="2100" dirty="0"/>
          </a:p>
        </p:txBody>
      </p:sp>
      <p:sp>
        <p:nvSpPr>
          <p:cNvPr id="11" name="Text 5"/>
          <p:cNvSpPr/>
          <p:nvPr/>
        </p:nvSpPr>
        <p:spPr>
          <a:xfrm>
            <a:off x="995790" y="7296150"/>
            <a:ext cx="721475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Автоматизированный учет непроизводительного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времени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работы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бригад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ТКРС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95790" y="8134350"/>
            <a:ext cx="7214754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Автоматизированный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учет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простоев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</a:t>
            </a:r>
            <a:r>
              <a:rPr lang="en-US" sz="2100" dirty="0" err="1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транспортных</a:t>
            </a:r>
            <a:r>
              <a:rPr lang="en-US" sz="2100" dirty="0">
                <a:solidFill>
                  <a:srgbClr val="434343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 средств</a:t>
            </a:r>
            <a:endParaRPr lang="en-US" sz="2100" dirty="0"/>
          </a:p>
        </p:txBody>
      </p:sp>
      <p:sp>
        <p:nvSpPr>
          <p:cNvPr id="13" name="Text 7"/>
          <p:cNvSpPr/>
          <p:nvPr/>
        </p:nvSpPr>
        <p:spPr>
          <a:xfrm>
            <a:off x="762000" y="1495425"/>
            <a:ext cx="42862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450" b="1" dirty="0">
                <a:solidFill>
                  <a:srgbClr val="434343"/>
                </a:solidFill>
                <a:latin typeface="TT Norms Bold" pitchFamily="34" charset="0"/>
                <a:ea typeface="TT Norms Bold" pitchFamily="34" charset="-122"/>
                <a:cs typeface="TT Norms Bold" pitchFamily="34" charset="-120"/>
              </a:rPr>
              <a:t>Основные эффекты</a:t>
            </a:r>
            <a:endParaRPr lang="en-US" sz="3450" dirty="0"/>
          </a:p>
        </p:txBody>
      </p:sp>
      <p:sp>
        <p:nvSpPr>
          <p:cNvPr id="14" name="name_14"/>
          <p:cNvSpPr/>
          <p:nvPr/>
        </p:nvSpPr>
        <p:spPr>
          <a:xfrm>
            <a:off x="17316450" y="9744075"/>
            <a:ext cx="20955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ts val="1800"/>
              </a:lnSpc>
              <a:buNone/>
            </a:pPr>
            <a:r>
              <a:rPr lang="ru-RU" sz="1500" dirty="0">
                <a:solidFill>
                  <a:srgbClr val="989898"/>
                </a:solidFill>
                <a:ea typeface="TT Norms Regular" pitchFamily="34" charset="-122"/>
                <a:cs typeface="TT Norms Regular" pitchFamily="34" charset="-120"/>
              </a:rPr>
              <a:t>9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2956229" y="738188"/>
            <a:ext cx="5495925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175"/>
              </a:lnSpc>
              <a:buNone/>
            </a:pPr>
            <a:r>
              <a:rPr lang="en-US" sz="1800" dirty="0">
                <a:solidFill>
                  <a:srgbClr val="828283"/>
                </a:solidFill>
                <a:latin typeface="TT Norms Medium" pitchFamily="34" charset="0"/>
                <a:ea typeface="TT Norms Medium" pitchFamily="34" charset="-122"/>
                <a:cs typeface="TT Norms Medium" pitchFamily="34" charset="-120"/>
              </a:rPr>
              <a:t>Учет выполнения и закрытие объемов работ ТКРС </a:t>
            </a:r>
            <a:endParaRPr lang="en-US" sz="18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8BFA86-8E43-42FB-A4C2-082F799CC9D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6529"/>
          <a:stretch/>
        </p:blipFill>
        <p:spPr>
          <a:xfrm>
            <a:off x="8345103" y="2390298"/>
            <a:ext cx="9942897" cy="6649403"/>
          </a:xfrm>
          <a:prstGeom prst="rect">
            <a:avLst/>
          </a:prstGeom>
        </p:spPr>
      </p:pic>
      <p:sp>
        <p:nvSpPr>
          <p:cNvPr id="18" name="Text 2">
            <a:extLst>
              <a:ext uri="{FF2B5EF4-FFF2-40B4-BE49-F238E27FC236}">
                <a16:creationId xmlns:a16="http://schemas.microsoft.com/office/drawing/2014/main" id="{A7BBD608-5F69-4811-902C-9354BB3B6280}"/>
              </a:ext>
            </a:extLst>
          </p:cNvPr>
          <p:cNvSpPr/>
          <p:nvPr/>
        </p:nvSpPr>
        <p:spPr bwMode="auto">
          <a:xfrm>
            <a:off x="762001" y="9744075"/>
            <a:ext cx="4514626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800"/>
              </a:lnSpc>
              <a:buNone/>
            </a:pPr>
            <a:r>
              <a:rPr lang="ru-RU" sz="1500" dirty="0">
                <a:solidFill>
                  <a:srgbClr val="797979"/>
                </a:solidFill>
                <a:latin typeface="TT Norms Regular" pitchFamily="34" charset="0"/>
                <a:ea typeface="TT Norms Regular" pitchFamily="34" charset="-122"/>
                <a:cs typeface="TT Norms Regular" pitchFamily="34" charset="-120"/>
              </a:rPr>
              <a:t>©️ АЛЬМА Сервисез Компани || Конфиденциально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ые слайды">
  <a:themeElements>
    <a:clrScheme name="ALMA">
      <a:dk1>
        <a:srgbClr val="000000"/>
      </a:dk1>
      <a:lt1>
        <a:sysClr val="window" lastClr="FFFFFF"/>
      </a:lt1>
      <a:dk2>
        <a:srgbClr val="002B89"/>
      </a:dk2>
      <a:lt2>
        <a:srgbClr val="FFFFFF"/>
      </a:lt2>
      <a:accent1>
        <a:srgbClr val="002B89"/>
      </a:accent1>
      <a:accent2>
        <a:srgbClr val="2885F4"/>
      </a:accent2>
      <a:accent3>
        <a:srgbClr val="8198D4"/>
      </a:accent3>
      <a:accent4>
        <a:srgbClr val="3054A2"/>
      </a:accent4>
      <a:accent5>
        <a:srgbClr val="758AE3"/>
      </a:accent5>
      <a:accent6>
        <a:srgbClr val="EBEEF6"/>
      </a:accent6>
      <a:hlink>
        <a:srgbClr val="002B89"/>
      </a:hlink>
      <a:folHlink>
        <a:srgbClr val="141414"/>
      </a:folHlink>
    </a:clrScheme>
    <a:fontScheme name="ALMA">
      <a:majorFont>
        <a:latin typeface="TT Norms Medium"/>
        <a:ea typeface=""/>
        <a:cs typeface=""/>
      </a:majorFont>
      <a:minorFont>
        <a:latin typeface="TT Norms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BEEF6"/>
        </a:solidFill>
        <a:ln>
          <a:noFill/>
        </a:ln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6597</TotalTime>
  <Words>1297</Words>
  <Application>Microsoft Office PowerPoint</Application>
  <PresentationFormat>Произвольный</PresentationFormat>
  <Paragraphs>205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Tahoma</vt:lpstr>
      <vt:lpstr>Arial</vt:lpstr>
      <vt:lpstr>TT Norms Medium</vt:lpstr>
      <vt:lpstr>TT Norms Regular</vt:lpstr>
      <vt:lpstr>TT Norms Bold</vt:lpstr>
      <vt:lpstr>Calibri</vt:lpstr>
      <vt:lpstr>Office Theme</vt:lpstr>
      <vt:lpstr>Основные слайды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Ayupov, Radmir</cp:lastModifiedBy>
  <cp:revision>130</cp:revision>
  <dcterms:created xsi:type="dcterms:W3CDTF">2024-07-31T12:02:50Z</dcterms:created>
  <dcterms:modified xsi:type="dcterms:W3CDTF">2025-05-16T13:31:10Z</dcterms:modified>
</cp:coreProperties>
</file>